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814" r:id="rId3"/>
    <p:sldId id="820" r:id="rId4"/>
    <p:sldId id="821" r:id="rId5"/>
    <p:sldId id="833" r:id="rId6"/>
    <p:sldId id="831" r:id="rId7"/>
    <p:sldId id="835" r:id="rId8"/>
    <p:sldId id="824" r:id="rId9"/>
    <p:sldId id="825" r:id="rId10"/>
    <p:sldId id="823" r:id="rId11"/>
    <p:sldId id="838" r:id="rId12"/>
    <p:sldId id="826" r:id="rId13"/>
    <p:sldId id="827" r:id="rId14"/>
    <p:sldId id="836" r:id="rId15"/>
    <p:sldId id="839" r:id="rId16"/>
    <p:sldId id="837" r:id="rId17"/>
    <p:sldId id="834" r:id="rId18"/>
  </p:sldIdLst>
  <p:sldSz cx="12188825" cy="6858000"/>
  <p:notesSz cx="6807200" cy="9939338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呂冠緯" initials="" lastIdx="5" clrIdx="0"/>
  <p:cmAuthor id="2" name="陳羿介" initials="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FF"/>
    <a:srgbClr val="9933FF"/>
    <a:srgbClr val="FF66FF"/>
    <a:srgbClr val="FF66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54" d="100"/>
          <a:sy n="54" d="100"/>
        </p:scale>
        <p:origin x="96" y="1320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59"/>
    </p:cViewPr>
  </p:sorterViewPr>
  <p:notesViewPr>
    <p:cSldViewPr>
      <p:cViewPr varScale="1">
        <p:scale>
          <a:sx n="77" d="100"/>
          <a:sy n="77" d="100"/>
        </p:scale>
        <p:origin x="4002" y="12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54BB7-FEE1-461C-A292-B6C373884D7E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93FF43D0-9E0C-40B0-8E4E-D4101DD05E04}">
      <dgm:prSet phldrT="[文字]" custT="1"/>
      <dgm:spPr/>
      <dgm:t>
        <a:bodyPr/>
        <a:lstStyle/>
        <a:p>
          <a:r>
            <a:rPr lang="zh-TW" altLang="en-US" sz="4400" dirty="0">
              <a:solidFill>
                <a:srgbClr val="3333FF"/>
              </a:solidFill>
              <a:latin typeface="文鼎特明" panose="02020909000000000000" pitchFamily="49" charset="-120"/>
              <a:ea typeface="文鼎特明" panose="02020909000000000000" pitchFamily="49" charset="-120"/>
            </a:rPr>
            <a:t>終身</a:t>
          </a:r>
          <a:endParaRPr lang="en-US" altLang="zh-TW" sz="4400" dirty="0">
            <a:solidFill>
              <a:srgbClr val="3333FF"/>
            </a:solidFill>
            <a:latin typeface="文鼎特明" panose="02020909000000000000" pitchFamily="49" charset="-120"/>
            <a:ea typeface="文鼎特明" panose="02020909000000000000" pitchFamily="49" charset="-120"/>
          </a:endParaRPr>
        </a:p>
        <a:p>
          <a:r>
            <a:rPr lang="zh-TW" altLang="en-US" sz="4400" dirty="0">
              <a:solidFill>
                <a:srgbClr val="3333FF"/>
              </a:solidFill>
              <a:latin typeface="文鼎特明" panose="02020909000000000000" pitchFamily="49" charset="-120"/>
              <a:ea typeface="文鼎特明" panose="02020909000000000000" pitchFamily="49" charset="-120"/>
            </a:rPr>
            <a:t>學習</a:t>
          </a:r>
        </a:p>
      </dgm:t>
    </dgm:pt>
    <dgm:pt modelId="{B65BA7D2-28A7-4479-8659-3C3BD5F5B68D}" type="parTrans" cxnId="{76957E7B-F908-4C0B-8119-C466E30207F0}">
      <dgm:prSet/>
      <dgm:spPr/>
      <dgm:t>
        <a:bodyPr/>
        <a:lstStyle/>
        <a:p>
          <a:endParaRPr lang="zh-TW" altLang="en-US" sz="2400">
            <a:solidFill>
              <a:schemeClr val="bg1"/>
            </a:solidFill>
            <a:latin typeface="文鼎特明" panose="02020909000000000000" pitchFamily="49" charset="-120"/>
            <a:ea typeface="文鼎特明" panose="02020909000000000000" pitchFamily="49" charset="-120"/>
          </a:endParaRPr>
        </a:p>
      </dgm:t>
    </dgm:pt>
    <dgm:pt modelId="{6A95476C-54C8-4E32-A616-336C5C0A2EBB}" type="sibTrans" cxnId="{76957E7B-F908-4C0B-8119-C466E30207F0}">
      <dgm:prSet/>
      <dgm:spPr/>
      <dgm:t>
        <a:bodyPr/>
        <a:lstStyle/>
        <a:p>
          <a:endParaRPr lang="zh-TW" altLang="en-US" sz="2400">
            <a:solidFill>
              <a:schemeClr val="bg1"/>
            </a:solidFill>
            <a:latin typeface="文鼎特明" panose="02020909000000000000" pitchFamily="49" charset="-120"/>
            <a:ea typeface="文鼎特明" panose="02020909000000000000" pitchFamily="49" charset="-120"/>
          </a:endParaRPr>
        </a:p>
      </dgm:t>
    </dgm:pt>
    <dgm:pt modelId="{9DD41188-CFC9-46F9-A84E-1F62F560A717}">
      <dgm:prSet phldrT="[文字]" custT="1"/>
      <dgm:spPr/>
      <dgm:t>
        <a:bodyPr/>
        <a:lstStyle/>
        <a:p>
          <a:r>
            <a:rPr lang="zh-TW" altLang="en-US" sz="2800" dirty="0">
              <a:solidFill>
                <a:schemeClr val="bg1"/>
              </a:solidFill>
              <a:latin typeface="文鼎特明" panose="02020909000000000000" pitchFamily="49" charset="-120"/>
              <a:ea typeface="文鼎特明" panose="02020909000000000000" pitchFamily="49" charset="-120"/>
            </a:rPr>
            <a:t>跨界</a:t>
          </a:r>
        </a:p>
      </dgm:t>
    </dgm:pt>
    <dgm:pt modelId="{9C27075D-D6AE-4F21-8F03-6D465185B732}" type="parTrans" cxnId="{60185BEF-F744-4367-8656-B32DF708E9F7}">
      <dgm:prSet/>
      <dgm:spPr/>
      <dgm:t>
        <a:bodyPr/>
        <a:lstStyle/>
        <a:p>
          <a:endParaRPr lang="zh-TW" altLang="en-US" sz="2400">
            <a:solidFill>
              <a:schemeClr val="bg1"/>
            </a:solidFill>
            <a:latin typeface="文鼎特明" panose="02020909000000000000" pitchFamily="49" charset="-120"/>
            <a:ea typeface="文鼎特明" panose="02020909000000000000" pitchFamily="49" charset="-120"/>
          </a:endParaRPr>
        </a:p>
      </dgm:t>
    </dgm:pt>
    <dgm:pt modelId="{F426FD2A-0624-4B59-8D35-49D355AEF6EA}" type="sibTrans" cxnId="{60185BEF-F744-4367-8656-B32DF708E9F7}">
      <dgm:prSet/>
      <dgm:spPr/>
      <dgm:t>
        <a:bodyPr/>
        <a:lstStyle/>
        <a:p>
          <a:endParaRPr lang="zh-TW" altLang="en-US" sz="2400">
            <a:solidFill>
              <a:schemeClr val="bg1"/>
            </a:solidFill>
            <a:latin typeface="文鼎特明" panose="02020909000000000000" pitchFamily="49" charset="-120"/>
            <a:ea typeface="文鼎特明" panose="02020909000000000000" pitchFamily="49" charset="-120"/>
          </a:endParaRPr>
        </a:p>
      </dgm:t>
    </dgm:pt>
    <dgm:pt modelId="{290076D8-E5E4-4F5E-B442-170B5D381869}">
      <dgm:prSet phldrT="[文字]" custT="1"/>
      <dgm:spPr/>
      <dgm:t>
        <a:bodyPr/>
        <a:lstStyle/>
        <a:p>
          <a:r>
            <a:rPr lang="zh-TW" altLang="en-US" sz="2800" dirty="0">
              <a:solidFill>
                <a:schemeClr val="bg1"/>
              </a:solidFill>
              <a:latin typeface="文鼎特明" panose="02020909000000000000" pitchFamily="49" charset="-120"/>
              <a:ea typeface="文鼎特明" panose="02020909000000000000" pitchFamily="49" charset="-120"/>
            </a:rPr>
            <a:t>興趣</a:t>
          </a:r>
        </a:p>
      </dgm:t>
    </dgm:pt>
    <dgm:pt modelId="{B1F4E047-2965-450E-B316-9EEBB872849E}" type="parTrans" cxnId="{1E42ED21-F7F1-4C86-A0C6-206BF3CCBFCC}">
      <dgm:prSet/>
      <dgm:spPr/>
      <dgm:t>
        <a:bodyPr/>
        <a:lstStyle/>
        <a:p>
          <a:endParaRPr lang="zh-TW" altLang="en-US" sz="2400">
            <a:solidFill>
              <a:schemeClr val="bg1"/>
            </a:solidFill>
            <a:latin typeface="文鼎特明" panose="02020909000000000000" pitchFamily="49" charset="-120"/>
            <a:ea typeface="文鼎特明" panose="02020909000000000000" pitchFamily="49" charset="-120"/>
          </a:endParaRPr>
        </a:p>
      </dgm:t>
    </dgm:pt>
    <dgm:pt modelId="{3E675C22-F597-40B1-9F0E-D08EDC3B5D0F}" type="sibTrans" cxnId="{1E42ED21-F7F1-4C86-A0C6-206BF3CCBFCC}">
      <dgm:prSet/>
      <dgm:spPr/>
      <dgm:t>
        <a:bodyPr/>
        <a:lstStyle/>
        <a:p>
          <a:endParaRPr lang="zh-TW" altLang="en-US" sz="2400">
            <a:solidFill>
              <a:schemeClr val="bg1"/>
            </a:solidFill>
            <a:latin typeface="文鼎特明" panose="02020909000000000000" pitchFamily="49" charset="-120"/>
            <a:ea typeface="文鼎特明" panose="02020909000000000000" pitchFamily="49" charset="-120"/>
          </a:endParaRPr>
        </a:p>
      </dgm:t>
    </dgm:pt>
    <dgm:pt modelId="{1E870084-F787-4B6E-B03A-58C7D0E526E8}">
      <dgm:prSet phldrT="[文字]"/>
      <dgm:spPr/>
      <dgm:t>
        <a:bodyPr/>
        <a:lstStyle/>
        <a:p>
          <a:r>
            <a:rPr lang="zh-TW" altLang="en-US" dirty="0">
              <a:solidFill>
                <a:schemeClr val="bg1"/>
              </a:solidFill>
              <a:latin typeface="文鼎特明" panose="02020909000000000000" pitchFamily="49" charset="-120"/>
              <a:ea typeface="文鼎特明" panose="02020909000000000000" pitchFamily="49" charset="-120"/>
            </a:rPr>
            <a:t>閱讀</a:t>
          </a:r>
        </a:p>
      </dgm:t>
    </dgm:pt>
    <dgm:pt modelId="{3D711537-336E-412F-BF0B-E98EC7345D97}" type="parTrans" cxnId="{99A5B752-8BC4-4049-AB49-72C767052F44}">
      <dgm:prSet/>
      <dgm:spPr/>
      <dgm:t>
        <a:bodyPr/>
        <a:lstStyle/>
        <a:p>
          <a:endParaRPr lang="zh-TW" altLang="en-US"/>
        </a:p>
      </dgm:t>
    </dgm:pt>
    <dgm:pt modelId="{D8A46305-9BC3-4ECE-8623-19EB7C1BF611}" type="sibTrans" cxnId="{99A5B752-8BC4-4049-AB49-72C767052F44}">
      <dgm:prSet/>
      <dgm:spPr/>
      <dgm:t>
        <a:bodyPr/>
        <a:lstStyle/>
        <a:p>
          <a:endParaRPr lang="zh-TW" altLang="en-US"/>
        </a:p>
      </dgm:t>
    </dgm:pt>
    <dgm:pt modelId="{654B06E3-642F-471D-A8BA-216213BC5C80}" type="pres">
      <dgm:prSet presAssocID="{98F54BB7-FEE1-461C-A292-B6C373884D7E}" presName="Name0" presStyleCnt="0">
        <dgm:presLayoutVars>
          <dgm:chMax val="1"/>
          <dgm:chPref val="1"/>
        </dgm:presLayoutVars>
      </dgm:prSet>
      <dgm:spPr/>
    </dgm:pt>
    <dgm:pt modelId="{6B370A72-7F60-49E9-A545-BB5710164F18}" type="pres">
      <dgm:prSet presAssocID="{93FF43D0-9E0C-40B0-8E4E-D4101DD05E04}" presName="Parent" presStyleLbl="node0" presStyleIdx="0" presStyleCnt="1">
        <dgm:presLayoutVars>
          <dgm:chMax val="5"/>
          <dgm:chPref val="5"/>
        </dgm:presLayoutVars>
      </dgm:prSet>
      <dgm:spPr/>
    </dgm:pt>
    <dgm:pt modelId="{AB965761-DF69-4A9E-AA82-737EC3AFC124}" type="pres">
      <dgm:prSet presAssocID="{93FF43D0-9E0C-40B0-8E4E-D4101DD05E04}" presName="Accent1" presStyleLbl="node1" presStyleIdx="0" presStyleCnt="15"/>
      <dgm:spPr/>
    </dgm:pt>
    <dgm:pt modelId="{00B32992-5C2D-4C15-9042-70A6714DD573}" type="pres">
      <dgm:prSet presAssocID="{93FF43D0-9E0C-40B0-8E4E-D4101DD05E04}" presName="Accent2" presStyleLbl="node1" presStyleIdx="1" presStyleCnt="15"/>
      <dgm:spPr/>
    </dgm:pt>
    <dgm:pt modelId="{F72779F3-F869-4F3C-888D-AA4A62570929}" type="pres">
      <dgm:prSet presAssocID="{93FF43D0-9E0C-40B0-8E4E-D4101DD05E04}" presName="Accent3" presStyleLbl="node1" presStyleIdx="2" presStyleCnt="15"/>
      <dgm:spPr/>
    </dgm:pt>
    <dgm:pt modelId="{F79ABA8C-C487-4EF6-8D4C-219337C6E990}" type="pres">
      <dgm:prSet presAssocID="{93FF43D0-9E0C-40B0-8E4E-D4101DD05E04}" presName="Accent4" presStyleLbl="node1" presStyleIdx="3" presStyleCnt="15"/>
      <dgm:spPr/>
    </dgm:pt>
    <dgm:pt modelId="{A9751F2E-4EAF-499E-921C-C452965BC2A2}" type="pres">
      <dgm:prSet presAssocID="{93FF43D0-9E0C-40B0-8E4E-D4101DD05E04}" presName="Accent5" presStyleLbl="node1" presStyleIdx="4" presStyleCnt="15"/>
      <dgm:spPr/>
    </dgm:pt>
    <dgm:pt modelId="{FB8A69AA-C6D4-47BB-A0A0-5269B70357A7}" type="pres">
      <dgm:prSet presAssocID="{93FF43D0-9E0C-40B0-8E4E-D4101DD05E04}" presName="Accent6" presStyleLbl="node1" presStyleIdx="5" presStyleCnt="15"/>
      <dgm:spPr/>
    </dgm:pt>
    <dgm:pt modelId="{AC22BC9F-2DC3-4227-B46B-33E03A2E5E01}" type="pres">
      <dgm:prSet presAssocID="{9DD41188-CFC9-46F9-A84E-1F62F560A717}" presName="Child1" presStyleLbl="node1" presStyleIdx="6" presStyleCnt="15">
        <dgm:presLayoutVars>
          <dgm:chMax val="0"/>
          <dgm:chPref val="0"/>
        </dgm:presLayoutVars>
      </dgm:prSet>
      <dgm:spPr/>
    </dgm:pt>
    <dgm:pt modelId="{EC19D05B-9DAA-4572-A453-A89C1608DEDE}" type="pres">
      <dgm:prSet presAssocID="{9DD41188-CFC9-46F9-A84E-1F62F560A717}" presName="Accent7" presStyleCnt="0"/>
      <dgm:spPr/>
    </dgm:pt>
    <dgm:pt modelId="{4C94DA2A-616D-4E72-A322-545333BA2D6F}" type="pres">
      <dgm:prSet presAssocID="{9DD41188-CFC9-46F9-A84E-1F62F560A717}" presName="AccentHold1" presStyleLbl="node1" presStyleIdx="7" presStyleCnt="15"/>
      <dgm:spPr/>
    </dgm:pt>
    <dgm:pt modelId="{93BC4FE5-3FBD-488F-9E03-E7E9299D6034}" type="pres">
      <dgm:prSet presAssocID="{9DD41188-CFC9-46F9-A84E-1F62F560A717}" presName="Accent8" presStyleCnt="0"/>
      <dgm:spPr/>
    </dgm:pt>
    <dgm:pt modelId="{D9005C2E-7577-4AB1-B9A4-BF0F230893DF}" type="pres">
      <dgm:prSet presAssocID="{9DD41188-CFC9-46F9-A84E-1F62F560A717}" presName="AccentHold2" presStyleLbl="node1" presStyleIdx="8" presStyleCnt="15"/>
      <dgm:spPr/>
    </dgm:pt>
    <dgm:pt modelId="{35A41AA3-7753-49B2-ADB1-FC55EB02FCDC}" type="pres">
      <dgm:prSet presAssocID="{1E870084-F787-4B6E-B03A-58C7D0E526E8}" presName="Child2" presStyleLbl="node1" presStyleIdx="9" presStyleCnt="15" custScaleX="119219" custScaleY="125417" custLinFactX="-159" custLinFactNeighborX="-100000" custLinFactNeighborY="-28939">
        <dgm:presLayoutVars>
          <dgm:chMax val="0"/>
          <dgm:chPref val="0"/>
        </dgm:presLayoutVars>
      </dgm:prSet>
      <dgm:spPr/>
    </dgm:pt>
    <dgm:pt modelId="{A3C177B8-39A6-4362-B6BE-784D57B51154}" type="pres">
      <dgm:prSet presAssocID="{1E870084-F787-4B6E-B03A-58C7D0E526E8}" presName="Accent9" presStyleCnt="0"/>
      <dgm:spPr/>
    </dgm:pt>
    <dgm:pt modelId="{C2229CCE-63CB-46EE-A35A-E77871311785}" type="pres">
      <dgm:prSet presAssocID="{1E870084-F787-4B6E-B03A-58C7D0E526E8}" presName="AccentHold1" presStyleLbl="node1" presStyleIdx="10" presStyleCnt="15"/>
      <dgm:spPr/>
    </dgm:pt>
    <dgm:pt modelId="{BD36672B-DAF3-40B0-BECB-E6E58E713602}" type="pres">
      <dgm:prSet presAssocID="{1E870084-F787-4B6E-B03A-58C7D0E526E8}" presName="Accent10" presStyleCnt="0"/>
      <dgm:spPr/>
    </dgm:pt>
    <dgm:pt modelId="{822367AA-B66A-4CDB-B51B-B3F1913CB132}" type="pres">
      <dgm:prSet presAssocID="{1E870084-F787-4B6E-B03A-58C7D0E526E8}" presName="AccentHold2" presStyleLbl="node1" presStyleIdx="11" presStyleCnt="15"/>
      <dgm:spPr/>
    </dgm:pt>
    <dgm:pt modelId="{E800F9C0-ABBD-4D97-81D3-6D7205FFF07D}" type="pres">
      <dgm:prSet presAssocID="{1E870084-F787-4B6E-B03A-58C7D0E526E8}" presName="Accent11" presStyleCnt="0"/>
      <dgm:spPr/>
    </dgm:pt>
    <dgm:pt modelId="{84147058-4666-43CA-BDEC-05B11718BC4B}" type="pres">
      <dgm:prSet presAssocID="{1E870084-F787-4B6E-B03A-58C7D0E526E8}" presName="AccentHold3" presStyleLbl="node1" presStyleIdx="12" presStyleCnt="15"/>
      <dgm:spPr/>
    </dgm:pt>
    <dgm:pt modelId="{FFCA95DC-C350-4912-BBEA-965708DD2173}" type="pres">
      <dgm:prSet presAssocID="{290076D8-E5E4-4F5E-B442-170B5D381869}" presName="Child3" presStyleLbl="node1" presStyleIdx="13" presStyleCnt="15" custLinFactX="-43142" custLinFactNeighborX="-100000" custLinFactNeighborY="-431">
        <dgm:presLayoutVars>
          <dgm:chMax val="0"/>
          <dgm:chPref val="0"/>
        </dgm:presLayoutVars>
      </dgm:prSet>
      <dgm:spPr/>
    </dgm:pt>
    <dgm:pt modelId="{A3C1E0E5-EEAF-4889-9495-9C47E570BB38}" type="pres">
      <dgm:prSet presAssocID="{290076D8-E5E4-4F5E-B442-170B5D381869}" presName="Accent12" presStyleCnt="0"/>
      <dgm:spPr/>
    </dgm:pt>
    <dgm:pt modelId="{383884C3-4BC5-45A7-B8A6-EDF58013DADB}" type="pres">
      <dgm:prSet presAssocID="{290076D8-E5E4-4F5E-B442-170B5D381869}" presName="AccentHold1" presStyleLbl="node1" presStyleIdx="14" presStyleCnt="15"/>
      <dgm:spPr/>
    </dgm:pt>
  </dgm:ptLst>
  <dgm:cxnLst>
    <dgm:cxn modelId="{1E42ED21-F7F1-4C86-A0C6-206BF3CCBFCC}" srcId="{93FF43D0-9E0C-40B0-8E4E-D4101DD05E04}" destId="{290076D8-E5E4-4F5E-B442-170B5D381869}" srcOrd="2" destOrd="0" parTransId="{B1F4E047-2965-450E-B316-9EEBB872849E}" sibTransId="{3E675C22-F597-40B1-9F0E-D08EDC3B5D0F}"/>
    <dgm:cxn modelId="{99A5B752-8BC4-4049-AB49-72C767052F44}" srcId="{93FF43D0-9E0C-40B0-8E4E-D4101DD05E04}" destId="{1E870084-F787-4B6E-B03A-58C7D0E526E8}" srcOrd="1" destOrd="0" parTransId="{3D711537-336E-412F-BF0B-E98EC7345D97}" sibTransId="{D8A46305-9BC3-4ECE-8623-19EB7C1BF611}"/>
    <dgm:cxn modelId="{2A64467B-01FD-41F5-8D15-1A867684A905}" type="presOf" srcId="{98F54BB7-FEE1-461C-A292-B6C373884D7E}" destId="{654B06E3-642F-471D-A8BA-216213BC5C80}" srcOrd="0" destOrd="0" presId="urn:microsoft.com/office/officeart/2009/3/layout/CircleRelationship"/>
    <dgm:cxn modelId="{76957E7B-F908-4C0B-8119-C466E30207F0}" srcId="{98F54BB7-FEE1-461C-A292-B6C373884D7E}" destId="{93FF43D0-9E0C-40B0-8E4E-D4101DD05E04}" srcOrd="0" destOrd="0" parTransId="{B65BA7D2-28A7-4479-8659-3C3BD5F5B68D}" sibTransId="{6A95476C-54C8-4E32-A616-336C5C0A2EBB}"/>
    <dgm:cxn modelId="{7CF60893-3DC5-4F80-87C8-8670A0CE724D}" type="presOf" srcId="{9DD41188-CFC9-46F9-A84E-1F62F560A717}" destId="{AC22BC9F-2DC3-4227-B46B-33E03A2E5E01}" srcOrd="0" destOrd="0" presId="urn:microsoft.com/office/officeart/2009/3/layout/CircleRelationship"/>
    <dgm:cxn modelId="{662473B6-47BE-4D09-9BFE-D95412901E05}" type="presOf" srcId="{290076D8-E5E4-4F5E-B442-170B5D381869}" destId="{FFCA95DC-C350-4912-BBEA-965708DD2173}" srcOrd="0" destOrd="0" presId="urn:microsoft.com/office/officeart/2009/3/layout/CircleRelationship"/>
    <dgm:cxn modelId="{E26F62DC-356D-4953-B193-0E0E06B560C0}" type="presOf" srcId="{1E870084-F787-4B6E-B03A-58C7D0E526E8}" destId="{35A41AA3-7753-49B2-ADB1-FC55EB02FCDC}" srcOrd="0" destOrd="0" presId="urn:microsoft.com/office/officeart/2009/3/layout/CircleRelationship"/>
    <dgm:cxn modelId="{FE11D5ED-9310-48CF-9701-3D4FA814A80B}" type="presOf" srcId="{93FF43D0-9E0C-40B0-8E4E-D4101DD05E04}" destId="{6B370A72-7F60-49E9-A545-BB5710164F18}" srcOrd="0" destOrd="0" presId="urn:microsoft.com/office/officeart/2009/3/layout/CircleRelationship"/>
    <dgm:cxn modelId="{60185BEF-F744-4367-8656-B32DF708E9F7}" srcId="{93FF43D0-9E0C-40B0-8E4E-D4101DD05E04}" destId="{9DD41188-CFC9-46F9-A84E-1F62F560A717}" srcOrd="0" destOrd="0" parTransId="{9C27075D-D6AE-4F21-8F03-6D465185B732}" sibTransId="{F426FD2A-0624-4B59-8D35-49D355AEF6EA}"/>
    <dgm:cxn modelId="{55A57C72-AB77-4E37-9C12-E8B0CA3E32CD}" type="presParOf" srcId="{654B06E3-642F-471D-A8BA-216213BC5C80}" destId="{6B370A72-7F60-49E9-A545-BB5710164F18}" srcOrd="0" destOrd="0" presId="urn:microsoft.com/office/officeart/2009/3/layout/CircleRelationship"/>
    <dgm:cxn modelId="{4B3C6B00-183A-45B7-BF58-BB6B0BC6E338}" type="presParOf" srcId="{654B06E3-642F-471D-A8BA-216213BC5C80}" destId="{AB965761-DF69-4A9E-AA82-737EC3AFC124}" srcOrd="1" destOrd="0" presId="urn:microsoft.com/office/officeart/2009/3/layout/CircleRelationship"/>
    <dgm:cxn modelId="{C4E6FCDE-F94B-449C-B49C-DAE53484E37D}" type="presParOf" srcId="{654B06E3-642F-471D-A8BA-216213BC5C80}" destId="{00B32992-5C2D-4C15-9042-70A6714DD573}" srcOrd="2" destOrd="0" presId="urn:microsoft.com/office/officeart/2009/3/layout/CircleRelationship"/>
    <dgm:cxn modelId="{6156FB42-7613-487C-BE5A-53C451C75F10}" type="presParOf" srcId="{654B06E3-642F-471D-A8BA-216213BC5C80}" destId="{F72779F3-F869-4F3C-888D-AA4A62570929}" srcOrd="3" destOrd="0" presId="urn:microsoft.com/office/officeart/2009/3/layout/CircleRelationship"/>
    <dgm:cxn modelId="{3BEE8074-041B-4E82-A1EE-E2A49525CAC9}" type="presParOf" srcId="{654B06E3-642F-471D-A8BA-216213BC5C80}" destId="{F79ABA8C-C487-4EF6-8D4C-219337C6E990}" srcOrd="4" destOrd="0" presId="urn:microsoft.com/office/officeart/2009/3/layout/CircleRelationship"/>
    <dgm:cxn modelId="{720FFD86-2F1B-4AB9-970B-F4DD2D294AD6}" type="presParOf" srcId="{654B06E3-642F-471D-A8BA-216213BC5C80}" destId="{A9751F2E-4EAF-499E-921C-C452965BC2A2}" srcOrd="5" destOrd="0" presId="urn:microsoft.com/office/officeart/2009/3/layout/CircleRelationship"/>
    <dgm:cxn modelId="{D60D50E5-DF81-4B42-8F7B-25B6AD7F7CC8}" type="presParOf" srcId="{654B06E3-642F-471D-A8BA-216213BC5C80}" destId="{FB8A69AA-C6D4-47BB-A0A0-5269B70357A7}" srcOrd="6" destOrd="0" presId="urn:microsoft.com/office/officeart/2009/3/layout/CircleRelationship"/>
    <dgm:cxn modelId="{AED6770F-BA22-4566-BB3E-CD9943ED2ECB}" type="presParOf" srcId="{654B06E3-642F-471D-A8BA-216213BC5C80}" destId="{AC22BC9F-2DC3-4227-B46B-33E03A2E5E01}" srcOrd="7" destOrd="0" presId="urn:microsoft.com/office/officeart/2009/3/layout/CircleRelationship"/>
    <dgm:cxn modelId="{39B276E3-49EB-4CC2-AC05-C615C5CE7925}" type="presParOf" srcId="{654B06E3-642F-471D-A8BA-216213BC5C80}" destId="{EC19D05B-9DAA-4572-A453-A89C1608DEDE}" srcOrd="8" destOrd="0" presId="urn:microsoft.com/office/officeart/2009/3/layout/CircleRelationship"/>
    <dgm:cxn modelId="{0F23C0DB-79B0-4095-ACEA-43B58DACA5D3}" type="presParOf" srcId="{EC19D05B-9DAA-4572-A453-A89C1608DEDE}" destId="{4C94DA2A-616D-4E72-A322-545333BA2D6F}" srcOrd="0" destOrd="0" presId="urn:microsoft.com/office/officeart/2009/3/layout/CircleRelationship"/>
    <dgm:cxn modelId="{98CE353B-6EF0-43EA-A00E-84B80CAE1E08}" type="presParOf" srcId="{654B06E3-642F-471D-A8BA-216213BC5C80}" destId="{93BC4FE5-3FBD-488F-9E03-E7E9299D6034}" srcOrd="9" destOrd="0" presId="urn:microsoft.com/office/officeart/2009/3/layout/CircleRelationship"/>
    <dgm:cxn modelId="{F4758D3E-A612-49DA-9AA3-8CC8F122E357}" type="presParOf" srcId="{93BC4FE5-3FBD-488F-9E03-E7E9299D6034}" destId="{D9005C2E-7577-4AB1-B9A4-BF0F230893DF}" srcOrd="0" destOrd="0" presId="urn:microsoft.com/office/officeart/2009/3/layout/CircleRelationship"/>
    <dgm:cxn modelId="{E6C7E0D4-5911-4FA7-AB6A-DE867257C8A8}" type="presParOf" srcId="{654B06E3-642F-471D-A8BA-216213BC5C80}" destId="{35A41AA3-7753-49B2-ADB1-FC55EB02FCDC}" srcOrd="10" destOrd="0" presId="urn:microsoft.com/office/officeart/2009/3/layout/CircleRelationship"/>
    <dgm:cxn modelId="{13523285-CDAD-426C-AEFF-0D6937A93010}" type="presParOf" srcId="{654B06E3-642F-471D-A8BA-216213BC5C80}" destId="{A3C177B8-39A6-4362-B6BE-784D57B51154}" srcOrd="11" destOrd="0" presId="urn:microsoft.com/office/officeart/2009/3/layout/CircleRelationship"/>
    <dgm:cxn modelId="{CEE692A7-AB8D-40BD-BA22-DA33FB377723}" type="presParOf" srcId="{A3C177B8-39A6-4362-B6BE-784D57B51154}" destId="{C2229CCE-63CB-46EE-A35A-E77871311785}" srcOrd="0" destOrd="0" presId="urn:microsoft.com/office/officeart/2009/3/layout/CircleRelationship"/>
    <dgm:cxn modelId="{A40A4918-7F09-4B74-B222-D7E2645B3D2A}" type="presParOf" srcId="{654B06E3-642F-471D-A8BA-216213BC5C80}" destId="{BD36672B-DAF3-40B0-BECB-E6E58E713602}" srcOrd="12" destOrd="0" presId="urn:microsoft.com/office/officeart/2009/3/layout/CircleRelationship"/>
    <dgm:cxn modelId="{076EA2BE-E238-4947-BBBB-2A9619E064D3}" type="presParOf" srcId="{BD36672B-DAF3-40B0-BECB-E6E58E713602}" destId="{822367AA-B66A-4CDB-B51B-B3F1913CB132}" srcOrd="0" destOrd="0" presId="urn:microsoft.com/office/officeart/2009/3/layout/CircleRelationship"/>
    <dgm:cxn modelId="{0A6C4217-48EF-4C72-9B22-65A248A7F108}" type="presParOf" srcId="{654B06E3-642F-471D-A8BA-216213BC5C80}" destId="{E800F9C0-ABBD-4D97-81D3-6D7205FFF07D}" srcOrd="13" destOrd="0" presId="urn:microsoft.com/office/officeart/2009/3/layout/CircleRelationship"/>
    <dgm:cxn modelId="{338F00A4-2B02-4735-8220-88039C1C0C8F}" type="presParOf" srcId="{E800F9C0-ABBD-4D97-81D3-6D7205FFF07D}" destId="{84147058-4666-43CA-BDEC-05B11718BC4B}" srcOrd="0" destOrd="0" presId="urn:microsoft.com/office/officeart/2009/3/layout/CircleRelationship"/>
    <dgm:cxn modelId="{E6BA9C84-CDDA-42F2-8D3C-11BA70D05309}" type="presParOf" srcId="{654B06E3-642F-471D-A8BA-216213BC5C80}" destId="{FFCA95DC-C350-4912-BBEA-965708DD2173}" srcOrd="14" destOrd="0" presId="urn:microsoft.com/office/officeart/2009/3/layout/CircleRelationship"/>
    <dgm:cxn modelId="{9B8CE4FA-A88A-430F-ACB8-5D344648A0EB}" type="presParOf" srcId="{654B06E3-642F-471D-A8BA-216213BC5C80}" destId="{A3C1E0E5-EEAF-4889-9495-9C47E570BB38}" srcOrd="15" destOrd="0" presId="urn:microsoft.com/office/officeart/2009/3/layout/CircleRelationship"/>
    <dgm:cxn modelId="{301EFE4D-1627-414D-BD9D-2D5ABF07B81C}" type="presParOf" srcId="{A3C1E0E5-EEAF-4889-9495-9C47E570BB38}" destId="{383884C3-4BC5-45A7-B8A6-EDF58013DADB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70A72-7F60-49E9-A545-BB5710164F18}">
      <dsp:nvSpPr>
        <dsp:cNvPr id="0" name=""/>
        <dsp:cNvSpPr/>
      </dsp:nvSpPr>
      <dsp:spPr>
        <a:xfrm>
          <a:off x="977970" y="453411"/>
          <a:ext cx="2788073" cy="2788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400" kern="1200" dirty="0">
              <a:solidFill>
                <a:srgbClr val="3333FF"/>
              </a:solidFill>
              <a:latin typeface="文鼎特明" panose="02020909000000000000" pitchFamily="49" charset="-120"/>
              <a:ea typeface="文鼎特明" panose="02020909000000000000" pitchFamily="49" charset="-120"/>
            </a:rPr>
            <a:t>終身</a:t>
          </a:r>
          <a:endParaRPr lang="en-US" altLang="zh-TW" sz="4400" kern="1200" dirty="0">
            <a:solidFill>
              <a:srgbClr val="3333FF"/>
            </a:solidFill>
            <a:latin typeface="文鼎特明" panose="02020909000000000000" pitchFamily="49" charset="-120"/>
            <a:ea typeface="文鼎特明" panose="02020909000000000000" pitchFamily="49" charset="-120"/>
          </a:endParaRP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400" kern="1200" dirty="0">
              <a:solidFill>
                <a:srgbClr val="3333FF"/>
              </a:solidFill>
              <a:latin typeface="文鼎特明" panose="02020909000000000000" pitchFamily="49" charset="-120"/>
              <a:ea typeface="文鼎特明" panose="02020909000000000000" pitchFamily="49" charset="-120"/>
            </a:rPr>
            <a:t>學習</a:t>
          </a:r>
        </a:p>
      </dsp:txBody>
      <dsp:txXfrm>
        <a:off x="1386274" y="861761"/>
        <a:ext cx="1971465" cy="1971687"/>
      </dsp:txXfrm>
    </dsp:sp>
    <dsp:sp modelId="{AB965761-DF69-4A9E-AA82-737EC3AFC124}">
      <dsp:nvSpPr>
        <dsp:cNvPr id="0" name=""/>
        <dsp:cNvSpPr/>
      </dsp:nvSpPr>
      <dsp:spPr>
        <a:xfrm>
          <a:off x="2569031" y="326370"/>
          <a:ext cx="309976" cy="3101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B32992-5C2D-4C15-9042-70A6714DD573}">
      <dsp:nvSpPr>
        <dsp:cNvPr id="0" name=""/>
        <dsp:cNvSpPr/>
      </dsp:nvSpPr>
      <dsp:spPr>
        <a:xfrm>
          <a:off x="1835267" y="3034624"/>
          <a:ext cx="224761" cy="224764"/>
        </a:xfrm>
        <a:prstGeom prst="ellipse">
          <a:avLst/>
        </a:prstGeom>
        <a:solidFill>
          <a:schemeClr val="accent2">
            <a:hueOff val="857148"/>
            <a:satOff val="1099"/>
            <a:lumOff val="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779F3-F869-4F3C-888D-AA4A62570929}">
      <dsp:nvSpPr>
        <dsp:cNvPr id="0" name=""/>
        <dsp:cNvSpPr/>
      </dsp:nvSpPr>
      <dsp:spPr>
        <a:xfrm>
          <a:off x="3945625" y="1585054"/>
          <a:ext cx="224761" cy="224764"/>
        </a:xfrm>
        <a:prstGeom prst="ellipse">
          <a:avLst/>
        </a:prstGeom>
        <a:solidFill>
          <a:schemeClr val="accent2">
            <a:hueOff val="1714296"/>
            <a:satOff val="2198"/>
            <a:lumOff val="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ABA8C-C487-4EF6-8D4C-219337C6E990}">
      <dsp:nvSpPr>
        <dsp:cNvPr id="0" name=""/>
        <dsp:cNvSpPr/>
      </dsp:nvSpPr>
      <dsp:spPr>
        <a:xfrm>
          <a:off x="2871573" y="3273722"/>
          <a:ext cx="309976" cy="310110"/>
        </a:xfrm>
        <a:prstGeom prst="ellipse">
          <a:avLst/>
        </a:prstGeom>
        <a:solidFill>
          <a:schemeClr val="accent2">
            <a:hueOff val="2571443"/>
            <a:satOff val="3297"/>
            <a:lumOff val="88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51F2E-4EAF-499E-921C-C452965BC2A2}">
      <dsp:nvSpPr>
        <dsp:cNvPr id="0" name=""/>
        <dsp:cNvSpPr/>
      </dsp:nvSpPr>
      <dsp:spPr>
        <a:xfrm>
          <a:off x="1898177" y="767105"/>
          <a:ext cx="224761" cy="224764"/>
        </a:xfrm>
        <a:prstGeom prst="ellipse">
          <a:avLst/>
        </a:prstGeom>
        <a:solidFill>
          <a:schemeClr val="accent2">
            <a:hueOff val="3428592"/>
            <a:satOff val="4396"/>
            <a:lumOff val="1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A69AA-C6D4-47BB-A0A0-5269B70357A7}">
      <dsp:nvSpPr>
        <dsp:cNvPr id="0" name=""/>
        <dsp:cNvSpPr/>
      </dsp:nvSpPr>
      <dsp:spPr>
        <a:xfrm>
          <a:off x="1190722" y="2052825"/>
          <a:ext cx="224761" cy="224764"/>
        </a:xfrm>
        <a:prstGeom prst="ellipse">
          <a:avLst/>
        </a:prstGeom>
        <a:solidFill>
          <a:schemeClr val="accent2">
            <a:hueOff val="4285739"/>
            <a:satOff val="5495"/>
            <a:lumOff val="1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2BC9F-2DC3-4227-B46B-33E03A2E5E01}">
      <dsp:nvSpPr>
        <dsp:cNvPr id="0" name=""/>
        <dsp:cNvSpPr/>
      </dsp:nvSpPr>
      <dsp:spPr>
        <a:xfrm>
          <a:off x="106375" y="956689"/>
          <a:ext cx="1133530" cy="1133271"/>
        </a:xfrm>
        <a:prstGeom prst="ellipse">
          <a:avLst/>
        </a:prstGeom>
        <a:solidFill>
          <a:schemeClr val="accent2">
            <a:hueOff val="5142887"/>
            <a:satOff val="6594"/>
            <a:lumOff val="1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solidFill>
                <a:schemeClr val="bg1"/>
              </a:solidFill>
              <a:latin typeface="文鼎特明" panose="02020909000000000000" pitchFamily="49" charset="-120"/>
              <a:ea typeface="文鼎特明" panose="02020909000000000000" pitchFamily="49" charset="-120"/>
            </a:rPr>
            <a:t>跨界</a:t>
          </a:r>
        </a:p>
      </dsp:txBody>
      <dsp:txXfrm>
        <a:off x="272377" y="1122653"/>
        <a:ext cx="801526" cy="801343"/>
      </dsp:txXfrm>
    </dsp:sp>
    <dsp:sp modelId="{4C94DA2A-616D-4E72-A322-545333BA2D6F}">
      <dsp:nvSpPr>
        <dsp:cNvPr id="0" name=""/>
        <dsp:cNvSpPr/>
      </dsp:nvSpPr>
      <dsp:spPr>
        <a:xfrm>
          <a:off x="2255623" y="776877"/>
          <a:ext cx="309976" cy="310110"/>
        </a:xfrm>
        <a:prstGeom prst="ellipse">
          <a:avLst/>
        </a:prstGeom>
        <a:solidFill>
          <a:schemeClr val="accent2">
            <a:hueOff val="6000035"/>
            <a:satOff val="7693"/>
            <a:lumOff val="20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05C2E-7577-4AB1-B9A4-BF0F230893DF}">
      <dsp:nvSpPr>
        <dsp:cNvPr id="0" name=""/>
        <dsp:cNvSpPr/>
      </dsp:nvSpPr>
      <dsp:spPr>
        <a:xfrm>
          <a:off x="213323" y="2422221"/>
          <a:ext cx="560474" cy="560609"/>
        </a:xfrm>
        <a:prstGeom prst="ellipse">
          <a:avLst/>
        </a:prstGeom>
        <a:solidFill>
          <a:schemeClr val="accent2">
            <a:hueOff val="6857183"/>
            <a:satOff val="8791"/>
            <a:lumOff val="235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A41AA3-7753-49B2-ADB1-FC55EB02FCDC}">
      <dsp:nvSpPr>
        <dsp:cNvPr id="0" name=""/>
        <dsp:cNvSpPr/>
      </dsp:nvSpPr>
      <dsp:spPr>
        <a:xfrm>
          <a:off x="2808312" y="0"/>
          <a:ext cx="1351384" cy="1421314"/>
        </a:xfrm>
        <a:prstGeom prst="ellipse">
          <a:avLst/>
        </a:prstGeom>
        <a:solidFill>
          <a:schemeClr val="accent2">
            <a:hueOff val="7714330"/>
            <a:satOff val="9890"/>
            <a:lumOff val="264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solidFill>
                <a:schemeClr val="bg1"/>
              </a:solidFill>
              <a:latin typeface="文鼎特明" panose="02020909000000000000" pitchFamily="49" charset="-120"/>
              <a:ea typeface="文鼎特明" panose="02020909000000000000" pitchFamily="49" charset="-120"/>
            </a:rPr>
            <a:t>閱讀</a:t>
          </a:r>
        </a:p>
      </dsp:txBody>
      <dsp:txXfrm>
        <a:off x="3006218" y="208147"/>
        <a:ext cx="955572" cy="1005020"/>
      </dsp:txXfrm>
    </dsp:sp>
    <dsp:sp modelId="{C2229CCE-63CB-46EE-A35A-E77871311785}">
      <dsp:nvSpPr>
        <dsp:cNvPr id="0" name=""/>
        <dsp:cNvSpPr/>
      </dsp:nvSpPr>
      <dsp:spPr>
        <a:xfrm>
          <a:off x="3546430" y="1205885"/>
          <a:ext cx="309976" cy="310110"/>
        </a:xfrm>
        <a:prstGeom prst="ellipse">
          <a:avLst/>
        </a:prstGeom>
        <a:solidFill>
          <a:schemeClr val="accent2">
            <a:hueOff val="8571478"/>
            <a:satOff val="10989"/>
            <a:lumOff val="294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367AA-B66A-4CDB-B51B-B3F1913CB132}">
      <dsp:nvSpPr>
        <dsp:cNvPr id="0" name=""/>
        <dsp:cNvSpPr/>
      </dsp:nvSpPr>
      <dsp:spPr>
        <a:xfrm>
          <a:off x="0" y="3089349"/>
          <a:ext cx="224761" cy="224764"/>
        </a:xfrm>
        <a:prstGeom prst="ellipse">
          <a:avLst/>
        </a:prstGeom>
        <a:solidFill>
          <a:schemeClr val="accent2">
            <a:hueOff val="9428626"/>
            <a:satOff val="12088"/>
            <a:lumOff val="3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47058-4666-43CA-BDEC-05B11718BC4B}">
      <dsp:nvSpPr>
        <dsp:cNvPr id="0" name=""/>
        <dsp:cNvSpPr/>
      </dsp:nvSpPr>
      <dsp:spPr>
        <a:xfrm>
          <a:off x="2239609" y="2769467"/>
          <a:ext cx="224761" cy="224764"/>
        </a:xfrm>
        <a:prstGeom prst="ellipse">
          <a:avLst/>
        </a:prstGeom>
        <a:solidFill>
          <a:schemeClr val="accent2">
            <a:hueOff val="10285774"/>
            <a:satOff val="13187"/>
            <a:lumOff val="35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A95DC-C350-4912-BBEA-965708DD2173}">
      <dsp:nvSpPr>
        <dsp:cNvPr id="0" name=""/>
        <dsp:cNvSpPr/>
      </dsp:nvSpPr>
      <dsp:spPr>
        <a:xfrm>
          <a:off x="2963036" y="2377596"/>
          <a:ext cx="1133530" cy="1133271"/>
        </a:xfrm>
        <a:prstGeom prst="ellipse">
          <a:avLst/>
        </a:prstGeom>
        <a:solidFill>
          <a:schemeClr val="accent2">
            <a:hueOff val="11142922"/>
            <a:satOff val="14286"/>
            <a:lumOff val="38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solidFill>
                <a:schemeClr val="bg1"/>
              </a:solidFill>
              <a:latin typeface="文鼎特明" panose="02020909000000000000" pitchFamily="49" charset="-120"/>
              <a:ea typeface="文鼎特明" panose="02020909000000000000" pitchFamily="49" charset="-120"/>
            </a:rPr>
            <a:t>興趣</a:t>
          </a:r>
        </a:p>
      </dsp:txBody>
      <dsp:txXfrm>
        <a:off x="3129038" y="2543560"/>
        <a:ext cx="801526" cy="801343"/>
      </dsp:txXfrm>
    </dsp:sp>
    <dsp:sp modelId="{383884C3-4BC5-45A7-B8A6-EDF58013DADB}">
      <dsp:nvSpPr>
        <dsp:cNvPr id="0" name=""/>
        <dsp:cNvSpPr/>
      </dsp:nvSpPr>
      <dsp:spPr>
        <a:xfrm>
          <a:off x="4265896" y="2342739"/>
          <a:ext cx="224761" cy="224764"/>
        </a:xfrm>
        <a:prstGeom prst="ellipse">
          <a:avLst/>
        </a:prstGeom>
        <a:solidFill>
          <a:schemeClr val="accent2">
            <a:hueOff val="12000070"/>
            <a:satOff val="15385"/>
            <a:lumOff val="4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en-US" altLang="zh-TW">
                <a:latin typeface="細明體" panose="02020509000000000000" pitchFamily="49" charset="-120"/>
                <a:ea typeface="細明體" panose="02020509000000000000" pitchFamily="49" charset="-120"/>
              </a:rPr>
              <a:t>‹#›</a:t>
            </a:fld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B435D145-8F27-4BDB-992B-B5B5267B7061}" type="datetime1">
              <a:rPr lang="zh-TW" altLang="en-US" smtClean="0"/>
              <a:pPr/>
              <a:t>2019/11/22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19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E3B36274-F2B9-4C45-BBB4-0EDF4CD651A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hinese.classroom-aid.com/2012/11/samr-ipad.html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95B81-D37B-46FF-9775-4428259F1F6D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8135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5cf84fb60a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5cf84fb60a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zh-TW"/>
              <a:t>(light bulb)二、以終為始，邀約教局、中心學校召開籌備會議，至少每兩周一次。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zh-TW"/>
              <a:t>其中，籌備會議出席成員以均一、以及中心學校主要負責的陳榮正老師為主。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zh-TW"/>
              <a:t>冠緯、新北曼雲科長、德田校長，七月、八月須至少各出席一次。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zh-TW"/>
              <a:t>籌備會議工作重點 例如，(一)安排適當時間，揭牌儀式相關事宜。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zh-TW"/>
              <a:t>例如，(二)理解新北補救教學中心現有運作機制，現有中心學校-中正小、師培(北新國小)、訪視(秀峰國小)、數學輔導團。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zh-TW"/>
              <a:t>例如，(三)對於新北科技融入補救教學教師的社群運作與培訓，提供服務。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zh-TW"/>
              <a:t>(red check mark)規劃均一師培課程&amp;認證說明 1、新北約有60名LV1老師，不妨由均一出面組社群。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zh-TW"/>
              <a:t>2、比較適合講師級（如：繼文、信源、信義、含詩...等），成為中心的核心教師。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zh-TW"/>
              <a:t>3、進階的認證模式，是「講師級」的「推廣教師」。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4、通過進階認證，除了可配到新北提供的平板電腦外，更可減課5-10節，對於有志於此的老師應是不錯的誘因。</a:t>
            </a:r>
          </a:p>
        </p:txBody>
      </p:sp>
    </p:spTree>
    <p:extLst>
      <p:ext uri="{BB962C8B-B14F-4D97-AF65-F5344CB8AC3E}">
        <p14:creationId xmlns:p14="http://schemas.microsoft.com/office/powerpoint/2010/main" val="2188568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5cf84fb60a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5cf84fb60a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(light bulb)二、以終為始，邀約教局、中心學校召開籌備會議，至少每兩周一次。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其中，籌備會議出席成員以均一、以及中心學校主要負責的陳榮正老師為主。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冠緯、新北曼雲科長、德田校長，七月、八月須至少各出席一次。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籌備會議工作重點 例如，(一)安排適當時間，揭牌儀式相關事宜。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例如，(二)理解新北補救教學中心現有運作機制，現有中心學校-中正小、師培(北新國小)、訪視(秀峰國小)、數學輔導團。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例如，(三)對於新北科技融入補救教學教師的社群運作與培訓，提供服務。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(red check mark)規劃均一師培課程&amp;認證說明 1、新北約有60名LV1老師，不妨由均一出面組社群。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2、比較適合講師級（如：繼文、信源、信義、含詩...等），成為中心的核心教師。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3、進階的認證模式，是「講師級」的「推廣教師」。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4、通過進階認證，除了可配到新北提供的平板電腦外，更可減課5-10節，對於有志於此的老師應是不錯的誘因。</a:t>
            </a:r>
          </a:p>
        </p:txBody>
      </p:sp>
    </p:spTree>
    <p:extLst>
      <p:ext uri="{BB962C8B-B14F-4D97-AF65-F5344CB8AC3E}">
        <p14:creationId xmlns:p14="http://schemas.microsoft.com/office/powerpoint/2010/main" val="4066889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n-US" altLang="zh-TW" smtClean="0"/>
              <a:t>16</a:t>
            </a:fld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5242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c0552d22a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c0552d22a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6111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cf84fb60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cf84fb60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224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c0552d22a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c0552d22a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2218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cf84fb60a_0_7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/>
              <a:t>//SAMR model: </a:t>
            </a:r>
            <a:r>
              <a:rPr lang="zh-TW" sz="1200" u="sng">
                <a:solidFill>
                  <a:schemeClr val="hlink"/>
                </a:solidFill>
                <a:hlinkClick r:id="rId3"/>
              </a:rPr>
              <a:t>https://chinese.classroom-aid.com/2012/11/samr-ipad.html/</a:t>
            </a:r>
            <a:endParaRPr sz="1200"/>
          </a:p>
        </p:txBody>
      </p:sp>
      <p:sp>
        <p:nvSpPr>
          <p:cNvPr id="164" name="Google Shape;164;g5cf84fb60a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2158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c3b5716b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c3b5716b8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8658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c0552d22a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c0552d22a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8459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c29b97669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c29b97669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2706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cf84fb60a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5cf84fb60a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680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/>
              <a:t>按一下以編輯母片副標題樣式</a:t>
            </a:r>
            <a:endParaRPr lang="zh-TW" altLang="en-US" noProof="0" dirty="0"/>
          </a:p>
        </p:txBody>
      </p:sp>
      <p:sp>
        <p:nvSpPr>
          <p:cNvPr id="5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802A26A-9E84-4B2E-A04B-1E23B66D008E}" type="datetime1">
              <a:rPr lang="zh-TW" altLang="en-US" noProof="0" smtClean="0"/>
              <a:t>2019/11/22</a:t>
            </a:fld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E5137D0E-4A4F-4307-8994-C1891D747D59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8" name="標題 7">
            <a:extLst>
              <a:ext uri="{FF2B5EF4-FFF2-40B4-BE49-F238E27FC236}">
                <a16:creationId xmlns:a16="http://schemas.microsoft.com/office/drawing/2014/main" id="{83E30D01-A109-4584-9B5A-D8388312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208D0DE-B634-4459-A82B-B6B18031D065}" type="datetime1">
              <a:rPr lang="zh-TW" altLang="en-US" smtClean="0"/>
              <a:t>2019/11/22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BFB95E-5E33-4524-B2C6-7F6642009FED}" type="datetime1">
              <a:rPr lang="zh-TW" altLang="en-US" smtClean="0"/>
              <a:t>2019/11/22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503" y="992767"/>
            <a:ext cx="11357841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492" y="3778833"/>
            <a:ext cx="11357841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TW">
                <a:solidFill>
                  <a:srgbClr val="595959"/>
                </a:solidFill>
              </a:rPr>
              <a:pPr/>
              <a:t>‹#›</a:t>
            </a:fld>
            <a:endParaRPr lang="zh-TW" alt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05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492" y="2867800"/>
            <a:ext cx="11357841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TW">
                <a:solidFill>
                  <a:srgbClr val="595959"/>
                </a:solidFill>
              </a:rPr>
              <a:pPr/>
              <a:t>‹#›</a:t>
            </a:fld>
            <a:endParaRPr lang="zh-TW" alt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92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84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11357841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448" lvl="0" indent="-457086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895" lvl="1" indent="-423228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343" lvl="2" indent="-423228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7790" lvl="3" indent="-423228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238" lvl="4" indent="-423228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6686" lvl="5" indent="-423228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133" lvl="6" indent="-423228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5581" lvl="7" indent="-423228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5028" lvl="8" indent="-423228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TW">
                <a:solidFill>
                  <a:srgbClr val="595959"/>
                </a:solidFill>
              </a:rPr>
              <a:pPr/>
              <a:t>‹#›</a:t>
            </a:fld>
            <a:endParaRPr lang="zh-TW" alt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50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84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5331811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448" lvl="0" indent="-423228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6"/>
            </a:lvl1pPr>
            <a:lvl2pPr marL="1218895" lvl="1" indent="-406298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343" lvl="2" indent="-406298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790" lvl="3" indent="-406298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238" lvl="4" indent="-406298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686" lvl="5" indent="-406298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133" lvl="6" indent="-406298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581" lvl="7" indent="-406298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028" lvl="8" indent="-406298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1522" y="1536633"/>
            <a:ext cx="5331811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448" lvl="0" indent="-423228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6"/>
            </a:lvl1pPr>
            <a:lvl2pPr marL="1218895" lvl="1" indent="-406298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343" lvl="2" indent="-406298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790" lvl="3" indent="-406298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238" lvl="4" indent="-406298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686" lvl="5" indent="-406298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133" lvl="6" indent="-406298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581" lvl="7" indent="-406298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028" lvl="8" indent="-406298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TW">
                <a:solidFill>
                  <a:srgbClr val="595959"/>
                </a:solidFill>
              </a:rPr>
              <a:pPr/>
              <a:t>‹#›</a:t>
            </a:fld>
            <a:endParaRPr lang="zh-TW" alt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993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84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TW">
                <a:solidFill>
                  <a:srgbClr val="595959"/>
                </a:solidFill>
              </a:rPr>
              <a:pPr/>
              <a:t>‹#›</a:t>
            </a:fld>
            <a:endParaRPr lang="zh-TW" alt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130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492" y="740800"/>
            <a:ext cx="3743025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492" y="1852800"/>
            <a:ext cx="3743025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448" lvl="0" indent="-40629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8895" lvl="1" indent="-406298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343" lvl="2" indent="-406298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790" lvl="3" indent="-406298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238" lvl="4" indent="-406298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686" lvl="5" indent="-406298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133" lvl="6" indent="-406298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581" lvl="7" indent="-406298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028" lvl="8" indent="-406298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TW">
                <a:solidFill>
                  <a:srgbClr val="595959"/>
                </a:solidFill>
              </a:rPr>
              <a:pPr/>
              <a:t>‹#›</a:t>
            </a:fld>
            <a:endParaRPr lang="zh-TW" alt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040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496" y="600200"/>
            <a:ext cx="8488189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TW">
                <a:solidFill>
                  <a:srgbClr val="595959"/>
                </a:solidFill>
              </a:rPr>
              <a:pPr/>
              <a:t>‹#›</a:t>
            </a:fld>
            <a:endParaRPr lang="zh-TW" alt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486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4412" y="-167"/>
            <a:ext cx="6094413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6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3908" y="1644233"/>
            <a:ext cx="5392195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3908" y="3737433"/>
            <a:ext cx="5392195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4285" y="965433"/>
            <a:ext cx="5114668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448" lvl="0" indent="-457086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895" lvl="1" indent="-423228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343" lvl="2" indent="-423228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7790" lvl="3" indent="-423228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238" lvl="4" indent="-423228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6686" lvl="5" indent="-423228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133" lvl="6" indent="-423228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5581" lvl="7" indent="-423228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5028" lvl="8" indent="-423228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TW">
                <a:solidFill>
                  <a:srgbClr val="595959"/>
                </a:solidFill>
              </a:rPr>
              <a:pPr/>
              <a:t>‹#›</a:t>
            </a:fld>
            <a:endParaRPr lang="zh-TW" alt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85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0F3CC6-B1EC-45D4-B5B4-B52ACFFF9F5C}" type="datetime1">
              <a:rPr lang="zh-TW" altLang="en-US" smtClean="0"/>
              <a:t>2019/11/22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492" y="5640767"/>
            <a:ext cx="7996317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448" lvl="0" indent="-30472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TW">
                <a:solidFill>
                  <a:srgbClr val="595959"/>
                </a:solidFill>
              </a:rPr>
              <a:pPr/>
              <a:t>‹#›</a:t>
            </a:fld>
            <a:endParaRPr lang="zh-TW" alt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924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492" y="1474833"/>
            <a:ext cx="11357841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96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96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96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96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96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96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96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96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96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492" y="4202967"/>
            <a:ext cx="11357841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448" lvl="0" indent="-457086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895" lvl="1" indent="-423228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343" lvl="2" indent="-423228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7790" lvl="3" indent="-423228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238" lvl="4" indent="-423228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6686" lvl="5" indent="-423228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133" lvl="6" indent="-423228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5581" lvl="7" indent="-423228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5028" lvl="8" indent="-423228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TW">
                <a:solidFill>
                  <a:srgbClr val="595959"/>
                </a:solidFill>
              </a:rPr>
              <a:pPr/>
              <a:t>‹#›</a:t>
            </a:fld>
            <a:endParaRPr lang="zh-TW" alt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18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TW">
                <a:solidFill>
                  <a:srgbClr val="595959"/>
                </a:solidFill>
              </a:rPr>
              <a:pPr/>
              <a:t>‹#›</a:t>
            </a:fld>
            <a:endParaRPr lang="zh-TW" alt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088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 1">
  <p:cSld name="空白 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5975496" y="6536531"/>
            <a:ext cx="233139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 panose="020B0604020202020204"/>
              <a:buNone/>
              <a:defRPr sz="1066" b="0" i="0" u="none" strike="noStrike" cap="none">
                <a:solidFill>
                  <a:srgbClr val="000000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 panose="020B0604020202020204"/>
              <a:buNone/>
              <a:defRPr sz="1066" b="0" i="0" u="none" strike="noStrike" cap="none">
                <a:solidFill>
                  <a:srgbClr val="000000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 panose="020B0604020202020204"/>
              <a:buNone/>
              <a:defRPr sz="1066" b="0" i="0" u="none" strike="noStrike" cap="none">
                <a:solidFill>
                  <a:srgbClr val="000000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 panose="020B0604020202020204"/>
              <a:buNone/>
              <a:defRPr sz="1066" b="0" i="0" u="none" strike="noStrike" cap="none">
                <a:solidFill>
                  <a:srgbClr val="000000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 panose="020B0604020202020204"/>
              <a:buNone/>
              <a:defRPr sz="1066" b="0" i="0" u="none" strike="noStrike" cap="none">
                <a:solidFill>
                  <a:srgbClr val="000000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 panose="020B0604020202020204"/>
              <a:buNone/>
              <a:defRPr sz="1066" b="0" i="0" u="none" strike="noStrike" cap="none">
                <a:solidFill>
                  <a:srgbClr val="000000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 panose="020B0604020202020204"/>
              <a:buNone/>
              <a:defRPr sz="1066" b="0" i="0" u="none" strike="noStrike" cap="none">
                <a:solidFill>
                  <a:srgbClr val="000000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 panose="020B0604020202020204"/>
              <a:buNone/>
              <a:defRPr sz="1066" b="0" i="0" u="none" strike="noStrike" cap="none">
                <a:solidFill>
                  <a:srgbClr val="000000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 panose="020B0604020202020204"/>
              <a:buNone/>
              <a:defRPr sz="1066" b="0" i="0" u="none" strike="noStrike" cap="none">
                <a:solidFill>
                  <a:srgbClr val="000000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en-US" sz="1333">
              <a:solidFill>
                <a:srgbClr val="595959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66915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">
  <p:cSld name="TITLE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ctrTitle"/>
          </p:nvPr>
        </p:nvSpPr>
        <p:spPr>
          <a:xfrm>
            <a:off x="415503" y="992767"/>
            <a:ext cx="11357841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ubTitle" idx="1"/>
          </p:nvPr>
        </p:nvSpPr>
        <p:spPr>
          <a:xfrm>
            <a:off x="415492" y="3778833"/>
            <a:ext cx="11357841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altLang="zh-TW">
                <a:solidFill>
                  <a:srgbClr val="595959"/>
                </a:solidFill>
              </a:rPr>
              <a:pPr/>
              <a:t>‹#›</a:t>
            </a:fld>
            <a:endParaRPr lang="zh-TW" alt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04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含標題的圖片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文字預留位置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3" name="圖片預留位置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dirty="0"/>
          </a:p>
        </p:txBody>
      </p:sp>
      <p:pic>
        <p:nvPicPr>
          <p:cNvPr id="9" name="圖片 4" descr="要新增影像的空白預留位置。按一下預留位置，然後選取您要新增的影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6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6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5" name="日期預留位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5DD870B-CF1B-4E8D-B341-3255217E2D74}" type="datetime1">
              <a:rPr lang="zh-TW" altLang="en-US" smtClean="0"/>
              <a:t>2019/11/22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466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CFD9E2-4F45-4C84-BF8B-A81FFDE05000}" type="datetime1">
              <a:rPr lang="zh-TW" altLang="en-US" smtClean="0"/>
              <a:t>2019/11/22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6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5" name="日期預留位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5DD870B-CF1B-4E8D-B341-3255217E2D74}" type="datetime1">
              <a:rPr lang="zh-TW" altLang="en-US" smtClean="0"/>
              <a:t>2019/11/22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8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日期預留位置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D3700-7067-4A59-ACB0-64CBF5E17FC9}" type="datetime1">
              <a:rPr lang="zh-TW" altLang="en-US" smtClean="0"/>
              <a:t>2019/11/22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3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12C89EB-9E9B-4758-B72C-7517557F93A2}" type="datetime1">
              <a:rPr lang="zh-TW" altLang="en-US" smtClean="0"/>
              <a:t>2019/11/22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2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AFD126-A033-478A-BA2C-AA900F2406DD}" type="datetime1">
              <a:rPr lang="zh-TW" altLang="en-US" smtClean="0"/>
              <a:t>2019/11/22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文字預留位置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3" name="內容預留位置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9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8" name="日期預留位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641BCF-519A-4AC1-9CCC-FBC11601B263}" type="datetime1">
              <a:rPr lang="zh-TW" altLang="en-US" smtClean="0"/>
              <a:t>2019/11/22</a:t>
            </a:fld>
            <a:endParaRPr lang="zh-TW" altLang="en-US" dirty="0"/>
          </a:p>
        </p:txBody>
      </p:sp>
      <p:sp>
        <p:nvSpPr>
          <p:cNvPr id="10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文字預留位置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3" name="圖片預留位置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dirty="0"/>
          </a:p>
        </p:txBody>
      </p:sp>
      <p:pic>
        <p:nvPicPr>
          <p:cNvPr id="9" name="圖片 4" descr="要新增影像的空白預留位置。按一下預留位置，然後選取您要新增的影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  <a:p>
            <a:pPr lvl="5" rtl="0"/>
            <a:r>
              <a:rPr lang="zh-TW" altLang="en-US" noProof="0" dirty="0"/>
              <a:t>第六層</a:t>
            </a:r>
          </a:p>
          <a:p>
            <a:pPr lvl="6" rtl="0"/>
            <a:r>
              <a:rPr lang="zh-TW" altLang="en-US" noProof="0" dirty="0"/>
              <a:t>第七層</a:t>
            </a:r>
          </a:p>
          <a:p>
            <a:pPr lvl="7" rtl="0"/>
            <a:r>
              <a:rPr lang="zh-TW" altLang="en-US" noProof="0" dirty="0"/>
              <a:t>第八層</a:t>
            </a:r>
          </a:p>
          <a:p>
            <a:pPr lvl="8" rtl="0"/>
            <a:r>
              <a:rPr lang="zh-TW" altLang="en-US" noProof="0" dirty="0"/>
              <a:t>第九層</a:t>
            </a:r>
          </a:p>
        </p:txBody>
      </p:sp>
      <p:sp>
        <p:nvSpPr>
          <p:cNvPr id="5" name="頁尾預留位置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722AE27F-11A7-47A6-993D-622BC52A87C3}" type="datetime1">
              <a:rPr lang="zh-TW" altLang="en-US" smtClean="0"/>
              <a:t>2019/11/22</a:t>
            </a:fld>
            <a:endParaRPr 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84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11357841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9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US" altLang="zh-TW" kern="0">
                <a:solidFill>
                  <a:srgbClr val="595959"/>
                </a:solidFill>
                <a:cs typeface="Arial" panose="020B0604020202020204"/>
                <a:sym typeface="Arial" panose="020B0604020202020204"/>
              </a:rPr>
              <a:pPr>
                <a:buClr>
                  <a:srgbClr val="000000"/>
                </a:buClr>
                <a:buFont typeface="Arial" panose="020B0604020202020204"/>
                <a:buNone/>
              </a:pPr>
              <a:t>‹#›</a:t>
            </a:fld>
            <a:endParaRPr lang="zh-TW" altLang="en-US" kern="0">
              <a:solidFill>
                <a:srgbClr val="595959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832546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6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6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6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6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6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6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6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6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6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6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6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6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6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6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6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6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6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6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6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6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6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6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6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6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6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6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6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jp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2"/>
            <a:ext cx="12188824" cy="6855357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0879-ED91-4A0C-B7CD-FC86726C4298}" type="slidenum">
              <a:rPr lang="zh-TW" altLang="en-US" smtClean="0"/>
              <a:t>1</a:t>
            </a:fld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57742BB-E7D1-4273-96FC-ECBC108D8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44" y="5185403"/>
            <a:ext cx="526219" cy="518593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38956A2-421C-47D5-90B9-30C0CB4E0307}"/>
              </a:ext>
            </a:extLst>
          </p:cNvPr>
          <p:cNvSpPr txBox="1"/>
          <p:nvPr/>
        </p:nvSpPr>
        <p:spPr>
          <a:xfrm>
            <a:off x="1119258" y="1268760"/>
            <a:ext cx="7383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推動閱讀的</a:t>
            </a:r>
            <a:b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</a:rPr>
              <a:t>WHY</a:t>
            </a:r>
            <a: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</a:rPr>
              <a:t>、</a:t>
            </a:r>
            <a:r>
              <a:rPr lang="en-US" altLang="zh-TW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</a:rPr>
              <a:t>WHAT</a:t>
            </a:r>
            <a:r>
              <a:rPr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</a:rPr>
              <a:t>、</a:t>
            </a:r>
            <a:r>
              <a:rPr lang="en-US" altLang="zh-TW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</a:rPr>
              <a:t>HOW</a:t>
            </a:r>
            <a:endParaRPr lang="zh-TW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Bahnschrift SemiBold SemiConden" panose="020B0502040204020203" pitchFamily="34" charset="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970C92C-BDE3-49BD-B63A-4A6E6A8ACDD6}"/>
              </a:ext>
            </a:extLst>
          </p:cNvPr>
          <p:cNvSpPr txBox="1"/>
          <p:nvPr/>
        </p:nvSpPr>
        <p:spPr>
          <a:xfrm>
            <a:off x="1144414" y="5121533"/>
            <a:ext cx="4036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教育部國民及學前教育署</a:t>
            </a:r>
          </a:p>
          <a:p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ea typeface="微軟正黑體" panose="020B0604030504040204" pitchFamily="34" charset="-120"/>
              </a:rPr>
              <a:t>K-12 Education </a:t>
            </a:r>
            <a:r>
              <a:rPr lang="en-US" altLang="zh-TW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ea typeface="微軟正黑體" panose="020B0604030504040204" pitchFamily="34" charset="-120"/>
              </a:rPr>
              <a:t>Adminstration,Ministry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anose="020B0502040204020203" pitchFamily="34" charset="0"/>
                <a:ea typeface="微軟正黑體" panose="020B0604030504040204" pitchFamily="34" charset="-120"/>
              </a:rPr>
              <a:t> of Education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9BC92E7-286B-41BB-A4DC-B0F9B0427623}"/>
              </a:ext>
            </a:extLst>
          </p:cNvPr>
          <p:cNvSpPr/>
          <p:nvPr/>
        </p:nvSpPr>
        <p:spPr>
          <a:xfrm>
            <a:off x="845953" y="1138073"/>
            <a:ext cx="95986" cy="2015699"/>
          </a:xfrm>
          <a:prstGeom prst="rect">
            <a:avLst/>
          </a:prstGeom>
          <a:solidFill>
            <a:srgbClr val="7BA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133">
              <a:cs typeface="+mn-ea"/>
              <a:sym typeface="+mn-lt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/>
          <a:srcRect t="29003" b="31103"/>
          <a:stretch/>
        </p:blipFill>
        <p:spPr>
          <a:xfrm>
            <a:off x="1341884" y="3153457"/>
            <a:ext cx="5723573" cy="171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6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0D84A0-067A-411C-9342-18722DB39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084" y="470150"/>
            <a:ext cx="9601200" cy="1157621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多文本閱讀</a:t>
            </a:r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9298182F-1157-47D0-A80D-DFA0D1A99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46540" y="2132856"/>
            <a:ext cx="4464496" cy="388694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數位世代資訊爆炸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7675" indent="-447675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→針對單一議題可取得更大量的資訊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indent="-361950">
              <a:buNone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多文本閱讀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(multiple texts reading)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成為常見的自學途徑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0E02281-63DB-44BB-967D-CE093579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n-US" altLang="zh-TW" smtClean="0"/>
              <a:t>10</a:t>
            </a:fld>
            <a:endParaRPr lang="en-US" altLang="zh-TW"/>
          </a:p>
        </p:txBody>
      </p:sp>
      <p:sp>
        <p:nvSpPr>
          <p:cNvPr id="6" name="Google Shape;212;p37"/>
          <p:cNvSpPr/>
          <p:nvPr/>
        </p:nvSpPr>
        <p:spPr>
          <a:xfrm rot="-5400000">
            <a:off x="11251082" y="5935270"/>
            <a:ext cx="937756" cy="937756"/>
          </a:xfrm>
          <a:prstGeom prst="rtTriangl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121868" tIns="121868" rIns="121868" bIns="121868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6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id="{93BC1210-41B3-48C8-BF9F-6AC8D286518F}"/>
              </a:ext>
            </a:extLst>
          </p:cNvPr>
          <p:cNvSpPr txBox="1">
            <a:spLocks/>
          </p:cNvSpPr>
          <p:nvPr/>
        </p:nvSpPr>
        <p:spPr>
          <a:xfrm>
            <a:off x="1053852" y="1412776"/>
            <a:ext cx="5113714" cy="5040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多文本閱讀基本雛形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中小學教科書，各科同一單元有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2~3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課共同主題之課程內容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+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十二年國教課綱「探究式學習」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↓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進一步與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44FD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不同學科文本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或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44FD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網路取得之不同文本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進行同一議題之深度學習</a:t>
            </a:r>
          </a:p>
        </p:txBody>
      </p:sp>
      <p:sp>
        <p:nvSpPr>
          <p:cNvPr id="16" name="矩形: 圓角 6">
            <a:extLst>
              <a:ext uri="{FF2B5EF4-FFF2-40B4-BE49-F238E27FC236}">
                <a16:creationId xmlns:a16="http://schemas.microsoft.com/office/drawing/2014/main" id="{1B4B8E37-C983-41F7-A586-827F85063B58}"/>
              </a:ext>
            </a:extLst>
          </p:cNvPr>
          <p:cNvSpPr/>
          <p:nvPr/>
        </p:nvSpPr>
        <p:spPr>
          <a:xfrm>
            <a:off x="1017338" y="1331640"/>
            <a:ext cx="5005066" cy="1665312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矩形: 圓角 7">
            <a:extLst>
              <a:ext uri="{FF2B5EF4-FFF2-40B4-BE49-F238E27FC236}">
                <a16:creationId xmlns:a16="http://schemas.microsoft.com/office/drawing/2014/main" id="{D1320D6A-5FBE-46CD-83EE-DB01CE54FF92}"/>
              </a:ext>
            </a:extLst>
          </p:cNvPr>
          <p:cNvSpPr/>
          <p:nvPr/>
        </p:nvSpPr>
        <p:spPr>
          <a:xfrm>
            <a:off x="1053853" y="3645025"/>
            <a:ext cx="5040560" cy="648072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8" name="內容版面配置區 5">
            <a:extLst>
              <a:ext uri="{FF2B5EF4-FFF2-40B4-BE49-F238E27FC236}">
                <a16:creationId xmlns:a16="http://schemas.microsoft.com/office/drawing/2014/main" id="{B80727AE-83B8-4C30-913F-52EDBD3F91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532" y="235016"/>
            <a:ext cx="1764504" cy="1756664"/>
          </a:xfrm>
        </p:spPr>
      </p:pic>
    </p:spTree>
    <p:extLst>
      <p:ext uri="{BB962C8B-B14F-4D97-AF65-F5344CB8AC3E}">
        <p14:creationId xmlns:p14="http://schemas.microsoft.com/office/powerpoint/2010/main" val="394040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8"/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121868" tIns="121868" rIns="121868" bIns="121868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6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19" name="Google Shape;219;p38"/>
          <p:cNvSpPr txBox="1">
            <a:spLocks noGrp="1"/>
          </p:cNvSpPr>
          <p:nvPr>
            <p:ph type="ctrTitle"/>
          </p:nvPr>
        </p:nvSpPr>
        <p:spPr>
          <a:xfrm>
            <a:off x="858876" y="2637606"/>
            <a:ext cx="11357841" cy="1399635"/>
          </a:xfrm>
          <a:prstGeom prst="rect">
            <a:avLst/>
          </a:prstGeom>
        </p:spPr>
        <p:txBody>
          <a:bodyPr spcFirstLastPara="1" wrap="square" lIns="121868" tIns="121868" rIns="121868" bIns="121868" anchor="b" anchorCtr="0">
            <a:noAutofit/>
          </a:bodyPr>
          <a:lstStyle/>
          <a:p>
            <a:pPr algn="l"/>
            <a:r>
              <a:rPr lang="zh-TW" altLang="en-US" sz="5999" b="1" dirty="0">
                <a:solidFill>
                  <a:srgbClr val="FFFFFF"/>
                </a:solidFill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rPr>
              <a:t>閱讀素養  </a:t>
            </a:r>
            <a:r>
              <a:rPr lang="en-US" altLang="zh-TW" sz="5999" b="1" dirty="0">
                <a:solidFill>
                  <a:srgbClr val="FFFFFF"/>
                </a:solidFill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rPr>
              <a:t>HOW</a:t>
            </a:r>
            <a:endParaRPr sz="5999" b="1" dirty="0">
              <a:solidFill>
                <a:srgbClr val="FFFFFF"/>
              </a:solidFill>
              <a:latin typeface="微軟正黑體" panose="020B0604030504040204" charset="-120"/>
              <a:ea typeface="微軟正黑體" panose="020B0604030504040204" charset="-120"/>
              <a:cs typeface="微軟正黑體" panose="020B0604030504040204" charset="-120"/>
              <a:sym typeface="微軟正黑體" panose="020B0604030504040204" charset="-120"/>
            </a:endParaRPr>
          </a:p>
        </p:txBody>
      </p:sp>
      <p:sp>
        <p:nvSpPr>
          <p:cNvPr id="220" name="Google Shape;220;p38"/>
          <p:cNvSpPr/>
          <p:nvPr/>
        </p:nvSpPr>
        <p:spPr>
          <a:xfrm rot="2700000">
            <a:off x="9380424" y="1671761"/>
            <a:ext cx="5632194" cy="5632194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6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221" name="Google Shape;221;p38"/>
          <p:cNvCxnSpPr/>
          <p:nvPr/>
        </p:nvCxnSpPr>
        <p:spPr>
          <a:xfrm>
            <a:off x="1056291" y="2332886"/>
            <a:ext cx="277928" cy="0"/>
          </a:xfrm>
          <a:prstGeom prst="straightConnector1">
            <a:avLst/>
          </a:prstGeom>
          <a:noFill/>
          <a:ln w="76200" cap="flat" cmpd="sng">
            <a:solidFill>
              <a:srgbClr val="FF94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2" name="Google Shape;222;p38"/>
          <p:cNvCxnSpPr/>
          <p:nvPr/>
        </p:nvCxnSpPr>
        <p:spPr>
          <a:xfrm>
            <a:off x="1455020" y="2332886"/>
            <a:ext cx="277928" cy="0"/>
          </a:xfrm>
          <a:prstGeom prst="straightConnector1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圖片 7">
            <a:extLst>
              <a:ext uri="{FF2B5EF4-FFF2-40B4-BE49-F238E27FC236}">
                <a16:creationId xmlns:a16="http://schemas.microsoft.com/office/drawing/2014/main" id="{457742BB-E7D1-4273-96FC-ECBC108D8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4388" y="3353644"/>
            <a:ext cx="1512168" cy="149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26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"/>
          <p:cNvSpPr txBox="1">
            <a:spLocks noGrp="1"/>
          </p:cNvSpPr>
          <p:nvPr>
            <p:ph type="ctrTitle"/>
          </p:nvPr>
        </p:nvSpPr>
        <p:spPr>
          <a:xfrm>
            <a:off x="195548" y="526190"/>
            <a:ext cx="11153495" cy="920560"/>
          </a:xfrm>
          <a:prstGeom prst="rect">
            <a:avLst/>
          </a:prstGeom>
        </p:spPr>
        <p:txBody>
          <a:bodyPr spcFirstLastPara="1" wrap="square" lIns="121868" tIns="121868" rIns="121868" bIns="121868" anchor="b" anchorCtr="0">
            <a:noAutofit/>
          </a:bodyPr>
          <a:lstStyle/>
          <a:p>
            <a:r>
              <a:rPr lang="zh-TW" altLang="en-US" sz="3732" b="1" dirty="0">
                <a:solidFill>
                  <a:srgbClr val="0068C1"/>
                </a:solidFill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rPr>
              <a:t>有關素養導向教學的四大原則</a:t>
            </a:r>
            <a:endParaRPr sz="3732" b="1" dirty="0">
              <a:solidFill>
                <a:srgbClr val="0068C1"/>
              </a:solidFill>
              <a:latin typeface="微軟正黑體" panose="020B0604030504040204" charset="-120"/>
              <a:ea typeface="微軟正黑體" panose="020B0604030504040204" charset="-120"/>
              <a:cs typeface="微軟正黑體" panose="020B0604030504040204" charset="-120"/>
              <a:sym typeface="微軟正黑體" panose="020B0604030504040204" charset="-120"/>
            </a:endParaRPr>
          </a:p>
        </p:txBody>
      </p:sp>
      <p:sp>
        <p:nvSpPr>
          <p:cNvPr id="228" name="Google Shape;228;p39"/>
          <p:cNvSpPr/>
          <p:nvPr/>
        </p:nvSpPr>
        <p:spPr>
          <a:xfrm rot="-5400000">
            <a:off x="11251082" y="5935270"/>
            <a:ext cx="937756" cy="937756"/>
          </a:xfrm>
          <a:prstGeom prst="rtTriangl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121868" tIns="121868" rIns="121868" bIns="121868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6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32287" t="41299" r="19283" b="27201"/>
          <a:stretch/>
        </p:blipFill>
        <p:spPr>
          <a:xfrm>
            <a:off x="723955" y="1674786"/>
            <a:ext cx="1102202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71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98068" y="2155091"/>
            <a:ext cx="7128792" cy="1122400"/>
          </a:xfrm>
        </p:spPr>
        <p:txBody>
          <a:bodyPr/>
          <a:lstStyle/>
          <a:p>
            <a:pPr marL="685800" indent="-685800" algn="l">
              <a:buFont typeface="Wingdings" panose="05000000000000000000" pitchFamily="2" charset="2"/>
              <a:buChar char="n"/>
            </a:pPr>
            <a:r>
              <a:rPr lang="zh-TW" altLang="en-US" dirty="0"/>
              <a:t>先依興趣選擇閱讀文本</a:t>
            </a:r>
          </a:p>
        </p:txBody>
      </p:sp>
      <p:sp>
        <p:nvSpPr>
          <p:cNvPr id="3" name="Google Shape;240;p40"/>
          <p:cNvSpPr/>
          <p:nvPr/>
        </p:nvSpPr>
        <p:spPr>
          <a:xfrm rot="-5400000">
            <a:off x="11251082" y="5935270"/>
            <a:ext cx="937756" cy="937756"/>
          </a:xfrm>
          <a:prstGeom prst="rtTriangl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121868" tIns="121868" rIns="121868" bIns="121868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6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-3266628" y="2060848"/>
            <a:ext cx="6768752" cy="6970766"/>
          </a:xfrm>
          <a:prstGeom prst="ellips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00360" y="3122983"/>
            <a:ext cx="16464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500" dirty="0">
                <a:solidFill>
                  <a:srgbClr val="3333FF"/>
                </a:solidFill>
                <a:latin typeface="華康乾隆行楷W7" panose="03000609000000000000" pitchFamily="65" charset="-120"/>
                <a:ea typeface="華康乾隆行楷W7" panose="03000609000000000000" pitchFamily="65" charset="-120"/>
              </a:rPr>
              <a:t>學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837828" y="4767051"/>
            <a:ext cx="16464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500" dirty="0">
                <a:solidFill>
                  <a:srgbClr val="0070C0"/>
                </a:solidFill>
                <a:latin typeface="華康乾隆行楷W7" panose="03000609000000000000" pitchFamily="65" charset="-120"/>
                <a:ea typeface="華康乾隆行楷W7" panose="03000609000000000000" pitchFamily="65" charset="-120"/>
              </a:rPr>
              <a:t>生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57742BB-E7D1-4273-96FC-ECBC108D8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165" y="428090"/>
            <a:ext cx="1512168" cy="1490254"/>
          </a:xfrm>
          <a:prstGeom prst="rect">
            <a:avLst/>
          </a:prstGeom>
        </p:spPr>
      </p:pic>
      <p:sp>
        <p:nvSpPr>
          <p:cNvPr id="9" name="Google Shape;247;p40"/>
          <p:cNvSpPr txBox="1">
            <a:spLocks/>
          </p:cNvSpPr>
          <p:nvPr/>
        </p:nvSpPr>
        <p:spPr>
          <a:xfrm>
            <a:off x="-879187" y="512978"/>
            <a:ext cx="11153495" cy="92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zh-TW" altLang="en-US" sz="4800" b="1" kern="0" dirty="0">
                <a:solidFill>
                  <a:srgbClr val="0068C1"/>
                </a:solidFill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rPr>
              <a:t>學生閱讀培養  </a:t>
            </a:r>
            <a:r>
              <a:rPr lang="en-US" altLang="zh-TW" sz="4800" b="1" kern="0" dirty="0">
                <a:solidFill>
                  <a:srgbClr val="0068C1"/>
                </a:solidFill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rPr>
              <a:t>HOW</a:t>
            </a:r>
            <a:endParaRPr lang="zh-TW" altLang="en-US" sz="4800" b="1" kern="0" dirty="0">
              <a:solidFill>
                <a:srgbClr val="0068C1"/>
              </a:solidFill>
              <a:latin typeface="微軟正黑體" panose="020B0604030504040204" charset="-120"/>
              <a:ea typeface="微軟正黑體" panose="020B0604030504040204" charset="-120"/>
              <a:cs typeface="微軟正黑體" panose="020B0604030504040204" charset="-120"/>
              <a:sym typeface="微軟正黑體" panose="020B0604030504040204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3718148" y="3389813"/>
            <a:ext cx="7128792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685800" indent="-685800" algn="l">
              <a:buFont typeface="Wingdings" panose="05000000000000000000" pitchFamily="2" charset="2"/>
              <a:buChar char="n"/>
            </a:pPr>
            <a:r>
              <a:rPr lang="zh-TW" altLang="en-US" kern="0" dirty="0"/>
              <a:t>與人分享閱讀後的想法</a:t>
            </a: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4122290" y="4738800"/>
            <a:ext cx="7732762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685800" indent="-685800" algn="l">
              <a:buFont typeface="Wingdings" panose="05000000000000000000" pitchFamily="2" charset="2"/>
              <a:buChar char="n"/>
            </a:pPr>
            <a:r>
              <a:rPr lang="zh-TW" altLang="en-US" kern="0" dirty="0"/>
              <a:t>習慣隨時多元閱讀與思考</a:t>
            </a:r>
          </a:p>
        </p:txBody>
      </p:sp>
    </p:spTree>
    <p:extLst>
      <p:ext uri="{BB962C8B-B14F-4D97-AF65-F5344CB8AC3E}">
        <p14:creationId xmlns:p14="http://schemas.microsoft.com/office/powerpoint/2010/main" val="4066599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0"/>
          <p:cNvSpPr/>
          <p:nvPr/>
        </p:nvSpPr>
        <p:spPr>
          <a:xfrm rot="-5400000">
            <a:off x="11251082" y="5935270"/>
            <a:ext cx="937756" cy="937756"/>
          </a:xfrm>
          <a:prstGeom prst="rtTriangl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121868" tIns="121868" rIns="121868" bIns="121868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6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-3384376" y="2060848"/>
            <a:ext cx="6768752" cy="6970766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00360" y="3122983"/>
            <a:ext cx="16464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500" dirty="0">
                <a:solidFill>
                  <a:srgbClr val="3333FF"/>
                </a:solidFill>
                <a:latin typeface="華康乾隆行楷W7" panose="03000609000000000000" pitchFamily="65" charset="-120"/>
                <a:ea typeface="華康乾隆行楷W7" panose="03000609000000000000" pitchFamily="65" charset="-120"/>
              </a:rPr>
              <a:t>教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837828" y="4767051"/>
            <a:ext cx="16464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500" dirty="0">
                <a:solidFill>
                  <a:srgbClr val="0070C0"/>
                </a:solidFill>
                <a:latin typeface="華康乾隆行楷W7" panose="03000609000000000000" pitchFamily="65" charset="-120"/>
                <a:ea typeface="華康乾隆行楷W7" panose="03000609000000000000" pitchFamily="65" charset="-120"/>
              </a:rPr>
              <a:t>師</a:t>
            </a:r>
          </a:p>
        </p:txBody>
      </p:sp>
      <p:sp>
        <p:nvSpPr>
          <p:cNvPr id="8" name="Google Shape;247;p40"/>
          <p:cNvSpPr txBox="1">
            <a:spLocks/>
          </p:cNvSpPr>
          <p:nvPr/>
        </p:nvSpPr>
        <p:spPr>
          <a:xfrm>
            <a:off x="-962372" y="247467"/>
            <a:ext cx="11153495" cy="92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zh-TW" altLang="en-US" sz="4800" b="1" kern="0" dirty="0">
                <a:solidFill>
                  <a:srgbClr val="0068C1"/>
                </a:solidFill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rPr>
              <a:t>教師閱讀推動  </a:t>
            </a:r>
            <a:r>
              <a:rPr lang="en-US" altLang="zh-TW" sz="4800" b="1" kern="0" dirty="0">
                <a:solidFill>
                  <a:srgbClr val="0068C1"/>
                </a:solidFill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rPr>
              <a:t>HOW</a:t>
            </a:r>
            <a:endParaRPr lang="zh-TW" altLang="en-US" sz="4800" b="1" kern="0" dirty="0">
              <a:solidFill>
                <a:srgbClr val="0068C1"/>
              </a:solidFill>
              <a:latin typeface="微軟正黑體" panose="020B0604030504040204" charset="-120"/>
              <a:ea typeface="微軟正黑體" panose="020B0604030504040204" charset="-120"/>
              <a:cs typeface="微軟正黑體" panose="020B0604030504040204" charset="-120"/>
              <a:sym typeface="微軟正黑體" panose="020B0604030504040204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3718148" y="3389813"/>
            <a:ext cx="8352928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685800" indent="-685800" algn="l">
              <a:buFont typeface="Wingdings" panose="05000000000000000000" pitchFamily="2" charset="2"/>
              <a:buChar char="n"/>
            </a:pPr>
            <a:r>
              <a:rPr lang="zh-TW" altLang="en-US" sz="4800" kern="0" dirty="0"/>
              <a:t>鼓勵從單一領域到跨域閱讀</a:t>
            </a:r>
            <a:endParaRPr lang="en-US" altLang="zh-TW" sz="4800" kern="0" dirty="0"/>
          </a:p>
          <a:p>
            <a:pPr algn="l"/>
            <a:r>
              <a:rPr lang="zh-TW" altLang="en-US" sz="4800" kern="0" dirty="0"/>
              <a:t>     </a:t>
            </a:r>
            <a:r>
              <a:rPr lang="en-US" altLang="zh-TW" sz="2800" kern="0" dirty="0"/>
              <a:t>(</a:t>
            </a:r>
            <a:r>
              <a:rPr lang="zh-TW" altLang="en-US" sz="2800" kern="0" dirty="0"/>
              <a:t>例如</a:t>
            </a:r>
            <a:r>
              <a:rPr lang="en-US" altLang="zh-TW" sz="2800" kern="0" dirty="0"/>
              <a:t>:</a:t>
            </a:r>
            <a:r>
              <a:rPr lang="zh-TW" altLang="en-US" sz="2800" kern="0" dirty="0"/>
              <a:t>從科普跨域到藝術閱讀</a:t>
            </a:r>
            <a:r>
              <a:rPr lang="en-US" altLang="zh-TW" sz="2800" kern="0" dirty="0"/>
              <a:t>)</a:t>
            </a:r>
            <a:endParaRPr lang="zh-TW" altLang="en-US" sz="4800" kern="0" dirty="0"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4121844" y="4970235"/>
            <a:ext cx="7651043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685800" indent="-685800" algn="l">
              <a:buFont typeface="Wingdings" panose="05000000000000000000" pitchFamily="2" charset="2"/>
              <a:buChar char="n"/>
            </a:pPr>
            <a:r>
              <a:rPr lang="zh-TW" altLang="en-US" kern="0" dirty="0"/>
              <a:t>引導學生透過閱讀理解進行討論分享對話</a:t>
            </a: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3142084" y="2031256"/>
            <a:ext cx="7632848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685800" indent="-685800" algn="l">
              <a:buFont typeface="Wingdings" panose="05000000000000000000" pitchFamily="2" charset="2"/>
              <a:buChar char="n"/>
            </a:pPr>
            <a:r>
              <a:rPr lang="zh-TW" altLang="en-US" sz="4800" kern="0" dirty="0"/>
              <a:t>營造學生主動閱讀的氛圍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457742BB-E7D1-4273-96FC-ECBC108D8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165" y="428090"/>
            <a:ext cx="1512168" cy="149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79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98068" y="2155091"/>
            <a:ext cx="7128792" cy="1122400"/>
          </a:xfrm>
        </p:spPr>
        <p:txBody>
          <a:bodyPr/>
          <a:lstStyle/>
          <a:p>
            <a:pPr marL="685800" indent="-685800" algn="l">
              <a:buFont typeface="Wingdings" panose="05000000000000000000" pitchFamily="2" charset="2"/>
              <a:buChar char="n"/>
            </a:pPr>
            <a:r>
              <a:rPr lang="zh-TW" altLang="en-US" dirty="0"/>
              <a:t>先以身作則習慣閱讀</a:t>
            </a:r>
          </a:p>
        </p:txBody>
      </p:sp>
      <p:sp>
        <p:nvSpPr>
          <p:cNvPr id="3" name="Google Shape;240;p40"/>
          <p:cNvSpPr/>
          <p:nvPr/>
        </p:nvSpPr>
        <p:spPr>
          <a:xfrm rot="-5400000">
            <a:off x="11251082" y="5935270"/>
            <a:ext cx="937756" cy="937756"/>
          </a:xfrm>
          <a:prstGeom prst="rtTriangl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121868" tIns="121868" rIns="121868" bIns="121868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6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-3266628" y="2060848"/>
            <a:ext cx="6768752" cy="697076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00360" y="3122983"/>
            <a:ext cx="16464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500" dirty="0">
                <a:solidFill>
                  <a:srgbClr val="3333FF"/>
                </a:solidFill>
                <a:latin typeface="華康乾隆行楷W7" panose="03000609000000000000" pitchFamily="65" charset="-120"/>
                <a:ea typeface="華康乾隆行楷W7" panose="03000609000000000000" pitchFamily="65" charset="-120"/>
              </a:rPr>
              <a:t>家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837828" y="4767051"/>
            <a:ext cx="16464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500" dirty="0">
                <a:solidFill>
                  <a:srgbClr val="0070C0"/>
                </a:solidFill>
                <a:latin typeface="華康乾隆行楷W7" panose="03000609000000000000" pitchFamily="65" charset="-120"/>
                <a:ea typeface="華康乾隆行楷W7" panose="03000609000000000000" pitchFamily="65" charset="-120"/>
              </a:rPr>
              <a:t>長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57742BB-E7D1-4273-96FC-ECBC108D8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165" y="428090"/>
            <a:ext cx="1512168" cy="1490254"/>
          </a:xfrm>
          <a:prstGeom prst="rect">
            <a:avLst/>
          </a:prstGeom>
        </p:spPr>
      </p:pic>
      <p:sp>
        <p:nvSpPr>
          <p:cNvPr id="9" name="Google Shape;247;p40"/>
          <p:cNvSpPr txBox="1">
            <a:spLocks/>
          </p:cNvSpPr>
          <p:nvPr/>
        </p:nvSpPr>
        <p:spPr>
          <a:xfrm>
            <a:off x="-879187" y="512978"/>
            <a:ext cx="11153495" cy="92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zh-TW" altLang="en-US" sz="4800" b="1" kern="0" dirty="0">
                <a:solidFill>
                  <a:srgbClr val="0068C1"/>
                </a:solidFill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rPr>
              <a:t>家長閱讀推動  </a:t>
            </a:r>
            <a:r>
              <a:rPr lang="en-US" altLang="zh-TW" sz="4800" b="1" kern="0" dirty="0">
                <a:solidFill>
                  <a:srgbClr val="0068C1"/>
                </a:solidFill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rPr>
              <a:t>HOW</a:t>
            </a:r>
            <a:endParaRPr lang="zh-TW" altLang="en-US" sz="4800" b="1" kern="0" dirty="0">
              <a:solidFill>
                <a:srgbClr val="0068C1"/>
              </a:solidFill>
              <a:latin typeface="微軟正黑體" panose="020B0604030504040204" charset="-120"/>
              <a:ea typeface="微軟正黑體" panose="020B0604030504040204" charset="-120"/>
              <a:cs typeface="微軟正黑體" panose="020B0604030504040204" charset="-120"/>
              <a:sym typeface="微軟正黑體" panose="020B0604030504040204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3718148" y="3389813"/>
            <a:ext cx="7632848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685800" indent="-685800" algn="l">
              <a:buFont typeface="Wingdings" panose="05000000000000000000" pitchFamily="2" charset="2"/>
              <a:buChar char="n"/>
            </a:pPr>
            <a:r>
              <a:rPr lang="zh-TW" altLang="en-US" kern="0" dirty="0"/>
              <a:t>與孩子討論分享閱讀內容</a:t>
            </a: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3934172" y="4738800"/>
            <a:ext cx="8254653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 panose="020B0604020202020204"/>
              <a:buNone/>
              <a:defRPr sz="4799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685800" indent="-685800" algn="l">
              <a:buFont typeface="Wingdings" panose="05000000000000000000" pitchFamily="2" charset="2"/>
              <a:buChar char="n"/>
            </a:pPr>
            <a:r>
              <a:rPr lang="zh-TW" altLang="en-US" kern="0" dirty="0"/>
              <a:t>引導並尊重孩子的閱讀選擇</a:t>
            </a:r>
          </a:p>
        </p:txBody>
      </p:sp>
    </p:spTree>
    <p:extLst>
      <p:ext uri="{BB962C8B-B14F-4D97-AF65-F5344CB8AC3E}">
        <p14:creationId xmlns:p14="http://schemas.microsoft.com/office/powerpoint/2010/main" val="2664018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Grp="1"/>
          </p:cNvSpPr>
          <p:nvPr>
            <p:ph type="body" sz="half" idx="2"/>
          </p:nvPr>
        </p:nvSpPr>
        <p:spPr>
          <a:xfrm>
            <a:off x="621804" y="1052736"/>
            <a:ext cx="3168352" cy="401391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5899"/>
              </a:lnSpc>
            </a:pPr>
            <a:r>
              <a:rPr lang="zh-TW" altLang="en-US" sz="4400" b="1" dirty="0">
                <a:solidFill>
                  <a:srgbClr val="FF0000"/>
                </a:solidFill>
                <a:latin typeface="華康隸書體W3" panose="03000309000000000000" pitchFamily="65" charset="-120"/>
                <a:ea typeface="華康隸書體W3" panose="03000309000000000000" pitchFamily="65" charset="-120"/>
                <a:cs typeface="Arial Unicode MS"/>
              </a:rPr>
              <a:t>閱讀</a:t>
            </a:r>
            <a:endParaRPr lang="en-US" altLang="zh-TW" sz="4400" b="1" dirty="0">
              <a:solidFill>
                <a:srgbClr val="FF0000"/>
              </a:solidFill>
              <a:latin typeface="華康隸書體W3" panose="03000309000000000000" pitchFamily="65" charset="-120"/>
              <a:ea typeface="華康隸書體W3" panose="03000309000000000000" pitchFamily="65" charset="-120"/>
              <a:cs typeface="Arial Unicode MS"/>
            </a:endParaRPr>
          </a:p>
          <a:p>
            <a:pPr algn="ctr">
              <a:lnSpc>
                <a:spcPts val="5899"/>
              </a:lnSpc>
            </a:pP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華康隸書體W3" panose="03000309000000000000" pitchFamily="65" charset="-120"/>
                <a:ea typeface="華康隸書體W3" panose="03000309000000000000" pitchFamily="65" charset="-120"/>
                <a:cs typeface="Arial Unicode MS"/>
              </a:rPr>
              <a:t>是人生成長歷程重要的一環</a:t>
            </a:r>
          </a:p>
          <a:p>
            <a:pPr algn="ctr">
              <a:lnSpc>
                <a:spcPts val="5899"/>
              </a:lnSpc>
            </a:pP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華康隸書體W3" panose="03000309000000000000" pitchFamily="65" charset="-120"/>
                <a:ea typeface="華康隸書體W3" panose="03000309000000000000" pitchFamily="65" charset="-120"/>
                <a:cs typeface="Arial Unicode MS"/>
              </a:rPr>
              <a:t>也是最值得培養的興趣與習慣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979A856-63A8-4449-9018-3652E674DF2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4333797-6779-42C8-8F57-29ADC83B3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409" y="332656"/>
            <a:ext cx="7236522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8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2"/>
          <p:cNvSpPr txBox="1">
            <a:spLocks noGrp="1"/>
          </p:cNvSpPr>
          <p:nvPr>
            <p:ph type="ctrTitle"/>
          </p:nvPr>
        </p:nvSpPr>
        <p:spPr>
          <a:xfrm>
            <a:off x="1269876" y="895519"/>
            <a:ext cx="2136668" cy="1120622"/>
          </a:xfrm>
          <a:prstGeom prst="rect">
            <a:avLst/>
          </a:prstGeom>
        </p:spPr>
        <p:txBody>
          <a:bodyPr spcFirstLastPara="1" wrap="square" lIns="121868" tIns="121868" rIns="121868" bIns="121868" anchor="b" anchorCtr="0">
            <a:noAutofit/>
          </a:bodyPr>
          <a:lstStyle/>
          <a:p>
            <a:pPr algn="l"/>
            <a:r>
              <a:rPr lang="zh-TW" altLang="en-US" sz="5400" b="1" dirty="0">
                <a:solidFill>
                  <a:srgbClr val="0068C1"/>
                </a:solidFill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rPr>
              <a:t>目錄</a:t>
            </a:r>
            <a:endParaRPr sz="5400" b="1" dirty="0">
              <a:solidFill>
                <a:srgbClr val="0068C1"/>
              </a:solidFill>
              <a:latin typeface="微軟正黑體" panose="020B0604030504040204" charset="-120"/>
              <a:ea typeface="微軟正黑體" panose="020B0604030504040204" charset="-120"/>
              <a:cs typeface="微軟正黑體" panose="020B0604030504040204" charset="-120"/>
              <a:sym typeface="微軟正黑體" panose="020B0604030504040204" charset="-120"/>
            </a:endParaRPr>
          </a:p>
        </p:txBody>
      </p:sp>
      <p:sp>
        <p:nvSpPr>
          <p:cNvPr id="148" name="Google Shape;148;p32"/>
          <p:cNvSpPr/>
          <p:nvPr/>
        </p:nvSpPr>
        <p:spPr>
          <a:xfrm>
            <a:off x="3" y="3613521"/>
            <a:ext cx="3259551" cy="3259551"/>
          </a:xfrm>
          <a:prstGeom prst="rtTriangl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121868" tIns="121868" rIns="121868" bIns="121868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6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9" name="Google Shape;149;p32"/>
          <p:cNvSpPr txBox="1">
            <a:spLocks noGrp="1"/>
          </p:cNvSpPr>
          <p:nvPr>
            <p:ph type="subTitle" idx="1"/>
          </p:nvPr>
        </p:nvSpPr>
        <p:spPr>
          <a:xfrm>
            <a:off x="3646140" y="874063"/>
            <a:ext cx="6397933" cy="3278346"/>
          </a:xfrm>
          <a:prstGeom prst="rect">
            <a:avLst/>
          </a:prstGeom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marL="609448" indent="-507873" algn="l">
              <a:lnSpc>
                <a:spcPct val="150000"/>
              </a:lnSpc>
              <a:buClr>
                <a:srgbClr val="434343"/>
              </a:buClr>
              <a:buSzPts val="2400"/>
              <a:buFont typeface="微軟正黑體" panose="020B0604030504040204" charset="-120"/>
              <a:buAutoNum type="alphaUcPeriod"/>
            </a:pPr>
            <a:r>
              <a:rPr lang="zh-TW" altLang="en-US" sz="3199" dirty="0">
                <a:solidFill>
                  <a:srgbClr val="434343"/>
                </a:solidFill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rPr>
              <a:t>閱讀能力  </a:t>
            </a:r>
            <a:r>
              <a:rPr lang="en-US" altLang="zh-TW" sz="3199" dirty="0">
                <a:solidFill>
                  <a:srgbClr val="434343"/>
                </a:solidFill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rPr>
              <a:t>WHY</a:t>
            </a:r>
            <a:endParaRPr sz="3199" b="1" dirty="0">
              <a:solidFill>
                <a:srgbClr val="434343"/>
              </a:solidFill>
              <a:latin typeface="微軟正黑體" panose="020B0604030504040204" charset="-120"/>
              <a:ea typeface="微軟正黑體" panose="020B0604030504040204" charset="-120"/>
              <a:cs typeface="微軟正黑體" panose="020B0604030504040204" charset="-120"/>
              <a:sym typeface="微軟正黑體" panose="020B0604030504040204" charset="-120"/>
            </a:endParaRPr>
          </a:p>
          <a:p>
            <a:pPr marL="609448" indent="-507873" algn="l">
              <a:lnSpc>
                <a:spcPct val="150000"/>
              </a:lnSpc>
              <a:buClr>
                <a:srgbClr val="434343"/>
              </a:buClr>
              <a:buSzPts val="2400"/>
              <a:buFont typeface="微軟正黑體" panose="020B0604030504040204" charset="-120"/>
              <a:buAutoNum type="alphaUcPeriod"/>
            </a:pPr>
            <a:r>
              <a:rPr lang="zh-TW" altLang="en-US" sz="3199" dirty="0">
                <a:solidFill>
                  <a:srgbClr val="434343"/>
                </a:solidFill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rPr>
              <a:t>閱讀政策  </a:t>
            </a:r>
            <a:r>
              <a:rPr lang="en-US" altLang="zh-TW" sz="3199" dirty="0">
                <a:solidFill>
                  <a:srgbClr val="434343"/>
                </a:solidFill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rPr>
              <a:t>WHAT</a:t>
            </a:r>
            <a:endParaRPr sz="3199" dirty="0">
              <a:solidFill>
                <a:srgbClr val="434343"/>
              </a:solidFill>
              <a:latin typeface="微軟正黑體" panose="020B0604030504040204" charset="-120"/>
              <a:ea typeface="微軟正黑體" panose="020B0604030504040204" charset="-120"/>
              <a:cs typeface="微軟正黑體" panose="020B0604030504040204" charset="-120"/>
              <a:sym typeface="微軟正黑體" panose="020B0604030504040204" charset="-120"/>
            </a:endParaRPr>
          </a:p>
          <a:p>
            <a:pPr marL="609448" indent="-507873" algn="l">
              <a:lnSpc>
                <a:spcPct val="150000"/>
              </a:lnSpc>
              <a:buClr>
                <a:srgbClr val="434343"/>
              </a:buClr>
              <a:buSzPts val="2400"/>
              <a:buFont typeface="微軟正黑體" panose="020B0604030504040204" charset="-120"/>
              <a:buAutoNum type="alphaUcPeriod"/>
            </a:pPr>
            <a:r>
              <a:rPr lang="zh-TW" altLang="en-US" sz="3199" dirty="0">
                <a:solidFill>
                  <a:srgbClr val="434343"/>
                </a:solidFill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rPr>
              <a:t>閱讀素養  </a:t>
            </a:r>
            <a:r>
              <a:rPr lang="en-US" altLang="zh-TW" sz="3199" dirty="0">
                <a:solidFill>
                  <a:srgbClr val="434343"/>
                </a:solidFill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rPr>
              <a:t>HOW</a:t>
            </a:r>
            <a:endParaRPr sz="3199" dirty="0">
              <a:solidFill>
                <a:srgbClr val="434343"/>
              </a:solidFill>
              <a:latin typeface="微軟正黑體" panose="020B0604030504040204" charset="-120"/>
              <a:ea typeface="微軟正黑體" panose="020B0604030504040204" charset="-120"/>
              <a:cs typeface="微軟正黑體" panose="020B0604030504040204" charset="-120"/>
              <a:sym typeface="微軟正黑體" panose="020B0604030504040204" charset="-120"/>
            </a:endParaRPr>
          </a:p>
          <a:p>
            <a:pPr marL="609448" indent="-507873" algn="l">
              <a:lnSpc>
                <a:spcPct val="150000"/>
              </a:lnSpc>
              <a:buClr>
                <a:srgbClr val="434343"/>
              </a:buClr>
              <a:buSzPts val="2400"/>
              <a:buFont typeface="微軟正黑體" panose="020B0604030504040204" charset="-120"/>
              <a:buAutoNum type="alphaUcPeriod"/>
            </a:pPr>
            <a:r>
              <a:rPr lang="zh-TW" altLang="en-US" sz="3199" dirty="0">
                <a:solidFill>
                  <a:srgbClr val="434343"/>
                </a:solidFill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rPr>
              <a:t>結語</a:t>
            </a:r>
            <a:endParaRPr sz="3199" dirty="0">
              <a:solidFill>
                <a:srgbClr val="434343"/>
              </a:solidFill>
              <a:latin typeface="微軟正黑體" panose="020B0604030504040204" charset="-120"/>
              <a:ea typeface="微軟正黑體" panose="020B0604030504040204" charset="-120"/>
              <a:cs typeface="微軟正黑體" panose="020B0604030504040204" charset="-120"/>
              <a:sym typeface="微軟正黑體" panose="020B060403050404020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t="27735"/>
          <a:stretch/>
        </p:blipFill>
        <p:spPr>
          <a:xfrm>
            <a:off x="6204207" y="3861048"/>
            <a:ext cx="5758126" cy="2769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457742BB-E7D1-4273-96FC-ECBC108D8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8828" y="525887"/>
            <a:ext cx="1512168" cy="149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3"/>
          <p:cNvSpPr/>
          <p:nvPr/>
        </p:nvSpPr>
        <p:spPr>
          <a:xfrm>
            <a:off x="-71549" y="893"/>
            <a:ext cx="12188825" cy="6856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121868" tIns="121868" rIns="121868" bIns="121868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6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58" name="Google Shape;158;p33"/>
          <p:cNvSpPr txBox="1">
            <a:spLocks noGrp="1"/>
          </p:cNvSpPr>
          <p:nvPr>
            <p:ph type="ctrTitle"/>
          </p:nvPr>
        </p:nvSpPr>
        <p:spPr>
          <a:xfrm>
            <a:off x="858876" y="2332886"/>
            <a:ext cx="11357841" cy="1399635"/>
          </a:xfrm>
          <a:prstGeom prst="rect">
            <a:avLst/>
          </a:prstGeom>
        </p:spPr>
        <p:txBody>
          <a:bodyPr spcFirstLastPara="1" wrap="square" lIns="121868" tIns="121868" rIns="121868" bIns="121868" anchor="b" anchorCtr="0">
            <a:noAutofit/>
          </a:bodyPr>
          <a:lstStyle/>
          <a:p>
            <a:pPr algn="l"/>
            <a:r>
              <a:rPr lang="zh-TW" altLang="en-US" sz="5999" b="1" dirty="0">
                <a:solidFill>
                  <a:srgbClr val="FFFFFF"/>
                </a:solidFill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rPr>
              <a:t>閱讀能力  </a:t>
            </a:r>
            <a:r>
              <a:rPr lang="en-US" altLang="zh-TW" sz="5999" b="1" dirty="0">
                <a:solidFill>
                  <a:srgbClr val="FFFFFF"/>
                </a:solidFill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rPr>
              <a:t>WHY</a:t>
            </a:r>
            <a:endParaRPr sz="5999" b="1" dirty="0">
              <a:solidFill>
                <a:srgbClr val="FFFFFF"/>
              </a:solidFill>
              <a:latin typeface="微軟正黑體" panose="020B0604030504040204" charset="-120"/>
              <a:ea typeface="微軟正黑體" panose="020B0604030504040204" charset="-120"/>
              <a:cs typeface="微軟正黑體" panose="020B0604030504040204" charset="-120"/>
              <a:sym typeface="微軟正黑體" panose="020B0604030504040204" charset="-120"/>
            </a:endParaRPr>
          </a:p>
        </p:txBody>
      </p:sp>
      <p:sp>
        <p:nvSpPr>
          <p:cNvPr id="159" name="Google Shape;159;p33"/>
          <p:cNvSpPr/>
          <p:nvPr/>
        </p:nvSpPr>
        <p:spPr>
          <a:xfrm rot="2700000">
            <a:off x="9380424" y="1671761"/>
            <a:ext cx="5632194" cy="5632194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6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60" name="Google Shape;160;p33"/>
          <p:cNvCxnSpPr/>
          <p:nvPr/>
        </p:nvCxnSpPr>
        <p:spPr>
          <a:xfrm>
            <a:off x="1056291" y="2332886"/>
            <a:ext cx="277928" cy="0"/>
          </a:xfrm>
          <a:prstGeom prst="straightConnector1">
            <a:avLst/>
          </a:prstGeom>
          <a:noFill/>
          <a:ln w="76200" cap="flat" cmpd="sng">
            <a:solidFill>
              <a:srgbClr val="FF94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" name="Google Shape;161;p33"/>
          <p:cNvCxnSpPr/>
          <p:nvPr/>
        </p:nvCxnSpPr>
        <p:spPr>
          <a:xfrm>
            <a:off x="1455020" y="2332886"/>
            <a:ext cx="277928" cy="0"/>
          </a:xfrm>
          <a:prstGeom prst="straightConnector1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圖片 6">
            <a:extLst>
              <a:ext uri="{FF2B5EF4-FFF2-40B4-BE49-F238E27FC236}">
                <a16:creationId xmlns:a16="http://schemas.microsoft.com/office/drawing/2014/main" id="{457742BB-E7D1-4273-96FC-ECBC108D8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7994" y="3491796"/>
            <a:ext cx="1512168" cy="149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12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7"/>
          <p:cNvSpPr txBox="1">
            <a:spLocks noGrp="1"/>
          </p:cNvSpPr>
          <p:nvPr>
            <p:ph type="ctrTitle"/>
          </p:nvPr>
        </p:nvSpPr>
        <p:spPr>
          <a:xfrm>
            <a:off x="686978" y="260648"/>
            <a:ext cx="2721474" cy="9205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spcFirstLastPara="1" wrap="square" lIns="121868" tIns="121868" rIns="121868" bIns="121868" anchor="b" anchorCtr="0">
            <a:noAutofit/>
          </a:bodyPr>
          <a:lstStyle/>
          <a:p>
            <a:r>
              <a:rPr lang="zh-TW" altLang="en-US" sz="4799" dirty="0">
                <a:solidFill>
                  <a:srgbClr val="3333FF"/>
                </a:solidFill>
                <a:latin typeface="文鼎特明" panose="02020909000000000000" pitchFamily="49" charset="-120"/>
                <a:ea typeface="文鼎特明" panose="02020909000000000000" pitchFamily="49" charset="-120"/>
                <a:cs typeface="微軟正黑體" panose="020B0604030504040204" charset="-120"/>
                <a:sym typeface="微軟正黑體" panose="020B0604030504040204" charset="-120"/>
              </a:rPr>
              <a:t>閱讀能力 </a:t>
            </a:r>
            <a:endParaRPr sz="4799" dirty="0">
              <a:solidFill>
                <a:srgbClr val="3333FF"/>
              </a:solidFill>
              <a:latin typeface="文鼎特明" panose="02020909000000000000" pitchFamily="49" charset="-120"/>
              <a:ea typeface="文鼎特明" panose="02020909000000000000" pitchFamily="49" charset="-120"/>
              <a:cs typeface="微軟正黑體" panose="020B0604030504040204" charset="-120"/>
              <a:sym typeface="微軟正黑體" panose="020B0604030504040204" charset="-120"/>
            </a:endParaRPr>
          </a:p>
        </p:txBody>
      </p:sp>
      <p:sp>
        <p:nvSpPr>
          <p:cNvPr id="212" name="Google Shape;212;p37"/>
          <p:cNvSpPr/>
          <p:nvPr/>
        </p:nvSpPr>
        <p:spPr>
          <a:xfrm rot="-5400000">
            <a:off x="11251082" y="5935270"/>
            <a:ext cx="937756" cy="937756"/>
          </a:xfrm>
          <a:prstGeom prst="rtTriangl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121868" tIns="121868" rIns="121868" bIns="121868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6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Google Shape;210;p37"/>
          <p:cNvSpPr txBox="1">
            <a:spLocks/>
          </p:cNvSpPr>
          <p:nvPr/>
        </p:nvSpPr>
        <p:spPr>
          <a:xfrm>
            <a:off x="4512883" y="260648"/>
            <a:ext cx="7200800" cy="9205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868" tIns="121868" rIns="121868" bIns="12186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6932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6932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6932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6932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6932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6932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6932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6932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6932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zh-TW" altLang="en-US" sz="4799" kern="0" dirty="0">
                <a:solidFill>
                  <a:schemeClr val="tx1"/>
                </a:solidFill>
                <a:latin typeface="文鼎特明" panose="02020909000000000000" pitchFamily="49" charset="-120"/>
                <a:ea typeface="文鼎特明" panose="02020909000000000000" pitchFamily="49" charset="-120"/>
                <a:cs typeface="微軟正黑體" panose="020B0604030504040204" charset="-120"/>
                <a:sym typeface="微軟正黑體" panose="020B0604030504040204" charset="-120"/>
              </a:rPr>
              <a:t>學習力、思想力、創新力</a:t>
            </a:r>
          </a:p>
        </p:txBody>
      </p:sp>
      <p:sp>
        <p:nvSpPr>
          <p:cNvPr id="7" name="Google Shape;142;p31"/>
          <p:cNvSpPr txBox="1"/>
          <p:nvPr/>
        </p:nvSpPr>
        <p:spPr>
          <a:xfrm>
            <a:off x="3510612" y="364597"/>
            <a:ext cx="885000" cy="7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 b="1" dirty="0">
                <a:solidFill>
                  <a:srgbClr val="0068C1"/>
                </a:solidFill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rPr>
              <a:t>X</a:t>
            </a:r>
            <a:endParaRPr sz="4400" b="1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12791" t="29001" r="55906" b="6600"/>
          <a:stretch/>
        </p:blipFill>
        <p:spPr>
          <a:xfrm>
            <a:off x="686978" y="1417733"/>
            <a:ext cx="10564104" cy="524979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09300" y="1700808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3333FF"/>
                </a:solidFill>
                <a:latin typeface="文鼎特明" panose="02020909000000000000" pitchFamily="49" charset="-120"/>
                <a:ea typeface="文鼎特明" panose="02020909000000000000" pitchFamily="49" charset="-120"/>
              </a:rPr>
              <a:t>培養孩子有能力面對未知的未來</a:t>
            </a:r>
          </a:p>
        </p:txBody>
      </p:sp>
    </p:spTree>
    <p:extLst>
      <p:ext uri="{BB962C8B-B14F-4D97-AF65-F5344CB8AC3E}">
        <p14:creationId xmlns:p14="http://schemas.microsoft.com/office/powerpoint/2010/main" val="1415918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4"/>
          <p:cNvSpPr/>
          <p:nvPr/>
        </p:nvSpPr>
        <p:spPr>
          <a:xfrm>
            <a:off x="737241" y="195289"/>
            <a:ext cx="240737" cy="767800"/>
          </a:xfrm>
          <a:prstGeom prst="rect">
            <a:avLst/>
          </a:prstGeom>
          <a:solidFill>
            <a:srgbClr val="0068C1"/>
          </a:solidFill>
          <a:ln>
            <a:noFill/>
          </a:ln>
        </p:spPr>
        <p:txBody>
          <a:bodyPr spcFirstLastPara="1" wrap="square" lIns="35691" tIns="35691" rIns="35691" bIns="35691" anchor="ctr" anchorCtr="0">
            <a:noAutofit/>
          </a:bodyPr>
          <a:lstStyle/>
          <a:p>
            <a:pPr algn="ctr">
              <a:buClr>
                <a:srgbClr val="FFFFFF"/>
              </a:buClr>
              <a:buSzPts val="2300"/>
              <a:buFont typeface="Arial" panose="020B0604020202020204"/>
              <a:buNone/>
            </a:pPr>
            <a:endParaRPr sz="3066" kern="0">
              <a:solidFill>
                <a:srgbClr val="FFFFFF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8" name="Google Shape;168;p34"/>
          <p:cNvSpPr txBox="1"/>
          <p:nvPr/>
        </p:nvSpPr>
        <p:spPr>
          <a:xfrm>
            <a:off x="1701924" y="148435"/>
            <a:ext cx="9275984" cy="918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691" tIns="35691" rIns="35691" bIns="35691" anchor="ctr" anchorCtr="0">
            <a:noAutofit/>
          </a:bodyPr>
          <a:lstStyle/>
          <a:p>
            <a:pPr>
              <a:buClr>
                <a:srgbClr val="424242"/>
              </a:buClr>
              <a:buSzPts val="2000"/>
              <a:buFont typeface="Helvetica Neue" panose="020B0604020202020204"/>
              <a:buNone/>
            </a:pPr>
            <a:r>
              <a:rPr lang="zh-TW" altLang="en-US" sz="3999" b="1" kern="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認識</a:t>
            </a:r>
            <a:r>
              <a:rPr lang="en-US" altLang="zh-TW" sz="3999" b="1" kern="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12</a:t>
            </a:r>
            <a:r>
              <a:rPr lang="zh-TW" altLang="en-US" sz="3999" b="1" kern="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年國民基本教育課程之核心素養</a:t>
            </a:r>
            <a:endParaRPr sz="3999" b="1" kern="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0" name="Google Shape;170;p34"/>
          <p:cNvSpPr/>
          <p:nvPr/>
        </p:nvSpPr>
        <p:spPr>
          <a:xfrm>
            <a:off x="578482" y="193310"/>
            <a:ext cx="111971" cy="767800"/>
          </a:xfrm>
          <a:prstGeom prst="rect">
            <a:avLst/>
          </a:prstGeom>
          <a:solidFill>
            <a:srgbClr val="FF9400"/>
          </a:solidFill>
          <a:ln>
            <a:noFill/>
          </a:ln>
        </p:spPr>
        <p:txBody>
          <a:bodyPr spcFirstLastPara="1" wrap="square" lIns="35691" tIns="35691" rIns="35691" bIns="35691" anchor="ctr" anchorCtr="0">
            <a:noAutofit/>
          </a:bodyPr>
          <a:lstStyle/>
          <a:p>
            <a:pPr algn="ctr">
              <a:buClr>
                <a:srgbClr val="FFFFFF"/>
              </a:buClr>
              <a:buSzPts val="1100"/>
              <a:buFont typeface="Helvetica Neue" panose="020B0604020202020204"/>
              <a:buNone/>
            </a:pPr>
            <a:endParaRPr sz="1466" kern="0">
              <a:solidFill>
                <a:srgbClr val="FFFFFF"/>
              </a:solidFill>
              <a:latin typeface="Helvetica Neue" panose="020B0604020202020204"/>
              <a:ea typeface="Helvetica Neue" panose="020B0604020202020204"/>
              <a:cs typeface="Helvetica Neue" panose="020B0604020202020204"/>
              <a:sym typeface="Helvetica Neue" panose="020B0604020202020204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30707" t="31800" r="18107" b="15001"/>
          <a:stretch/>
        </p:blipFill>
        <p:spPr>
          <a:xfrm>
            <a:off x="1269876" y="1088453"/>
            <a:ext cx="9868962" cy="576954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05780" y="1340768"/>
            <a:ext cx="41764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solidFill>
                  <a:srgbClr val="3333FF"/>
                </a:solidFill>
                <a:latin typeface="文鼎特明" panose="02020909000000000000" pitchFamily="49" charset="-120"/>
                <a:ea typeface="文鼎特明" panose="02020909000000000000" pitchFamily="49" charset="-120"/>
              </a:rPr>
              <a:t>多元的能力指標</a:t>
            </a:r>
            <a:endParaRPr lang="en-US" altLang="zh-TW" sz="4400" dirty="0">
              <a:solidFill>
                <a:srgbClr val="3333FF"/>
              </a:solidFill>
              <a:latin typeface="文鼎特明" panose="02020909000000000000" pitchFamily="49" charset="-120"/>
              <a:ea typeface="文鼎特明" panose="02020909000000000000" pitchFamily="49" charset="-120"/>
            </a:endParaRPr>
          </a:p>
          <a:p>
            <a:r>
              <a:rPr lang="zh-TW" altLang="en-US" sz="4400" dirty="0">
                <a:solidFill>
                  <a:srgbClr val="FF0000"/>
                </a:solidFill>
                <a:latin typeface="文鼎特明" panose="02020909000000000000" pitchFamily="49" charset="-120"/>
                <a:ea typeface="文鼎特明" panose="02020909000000000000" pitchFamily="49" charset="-120"/>
              </a:rPr>
              <a:t>閱讀是核心基礎</a:t>
            </a:r>
          </a:p>
        </p:txBody>
      </p:sp>
      <p:sp>
        <p:nvSpPr>
          <p:cNvPr id="7" name="Google Shape;212;p37"/>
          <p:cNvSpPr/>
          <p:nvPr/>
        </p:nvSpPr>
        <p:spPr>
          <a:xfrm rot="-5400000">
            <a:off x="11251082" y="5935270"/>
            <a:ext cx="937756" cy="937756"/>
          </a:xfrm>
          <a:prstGeom prst="rtTriangl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121868" tIns="121868" rIns="121868" bIns="121868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6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4180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14301" r="77562" b="48600"/>
          <a:stretch/>
        </p:blipFill>
        <p:spPr>
          <a:xfrm>
            <a:off x="-1322411" y="-2256"/>
            <a:ext cx="13511236" cy="6860256"/>
          </a:xfrm>
          <a:prstGeom prst="rect">
            <a:avLst/>
          </a:prstGeom>
        </p:spPr>
      </p:pic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352112919"/>
              </p:ext>
            </p:extLst>
          </p:nvPr>
        </p:nvGraphicFramePr>
        <p:xfrm>
          <a:off x="7415625" y="2756635"/>
          <a:ext cx="5719126" cy="3863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0436" y="98815"/>
            <a:ext cx="4318490" cy="48394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Google Shape;212;p37"/>
          <p:cNvSpPr/>
          <p:nvPr/>
        </p:nvSpPr>
        <p:spPr>
          <a:xfrm rot="-5400000">
            <a:off x="11251082" y="5935270"/>
            <a:ext cx="937756" cy="937756"/>
          </a:xfrm>
          <a:prstGeom prst="rtTriangl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121868" tIns="121868" rIns="121868" bIns="121868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6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96083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121868" tIns="121868" rIns="121868" bIns="121868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6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02" name="Google Shape;202;p36"/>
          <p:cNvSpPr txBox="1">
            <a:spLocks noGrp="1"/>
          </p:cNvSpPr>
          <p:nvPr>
            <p:ph type="ctrTitle"/>
          </p:nvPr>
        </p:nvSpPr>
        <p:spPr>
          <a:xfrm>
            <a:off x="871812" y="2729182"/>
            <a:ext cx="11357841" cy="1399635"/>
          </a:xfrm>
          <a:prstGeom prst="rect">
            <a:avLst/>
          </a:prstGeom>
        </p:spPr>
        <p:txBody>
          <a:bodyPr spcFirstLastPara="1" wrap="square" lIns="121868" tIns="121868" rIns="121868" bIns="121868" anchor="b" anchorCtr="0">
            <a:noAutofit/>
          </a:bodyPr>
          <a:lstStyle/>
          <a:p>
            <a:pPr algn="l"/>
            <a:r>
              <a:rPr lang="zh-TW" altLang="en-US" sz="5999" b="1" dirty="0">
                <a:solidFill>
                  <a:srgbClr val="FFFFFF"/>
                </a:solidFill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rPr>
              <a:t>閱讀政策  </a:t>
            </a:r>
            <a:r>
              <a:rPr lang="en-US" altLang="zh-TW" sz="5999" b="1" dirty="0">
                <a:solidFill>
                  <a:srgbClr val="FFFFFF"/>
                </a:solidFill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rPr>
              <a:t>WHAT</a:t>
            </a:r>
            <a:endParaRPr sz="5999" b="1" dirty="0">
              <a:solidFill>
                <a:srgbClr val="FFFFFF"/>
              </a:solidFill>
              <a:latin typeface="微軟正黑體" panose="020B0604030504040204" charset="-120"/>
              <a:ea typeface="微軟正黑體" panose="020B0604030504040204" charset="-120"/>
              <a:cs typeface="微軟正黑體" panose="020B0604030504040204" charset="-120"/>
              <a:sym typeface="微軟正黑體" panose="020B0604030504040204" charset="-120"/>
            </a:endParaRPr>
          </a:p>
        </p:txBody>
      </p:sp>
      <p:sp>
        <p:nvSpPr>
          <p:cNvPr id="203" name="Google Shape;203;p36"/>
          <p:cNvSpPr/>
          <p:nvPr/>
        </p:nvSpPr>
        <p:spPr>
          <a:xfrm rot="2700000">
            <a:off x="9380424" y="1671761"/>
            <a:ext cx="5632194" cy="5632194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6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204" name="Google Shape;204;p36"/>
          <p:cNvCxnSpPr/>
          <p:nvPr/>
        </p:nvCxnSpPr>
        <p:spPr>
          <a:xfrm>
            <a:off x="1056291" y="2332886"/>
            <a:ext cx="277928" cy="0"/>
          </a:xfrm>
          <a:prstGeom prst="straightConnector1">
            <a:avLst/>
          </a:prstGeom>
          <a:noFill/>
          <a:ln w="76200" cap="flat" cmpd="sng">
            <a:solidFill>
              <a:srgbClr val="FF94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5" name="Google Shape;205;p36"/>
          <p:cNvCxnSpPr/>
          <p:nvPr/>
        </p:nvCxnSpPr>
        <p:spPr>
          <a:xfrm>
            <a:off x="1455020" y="2332886"/>
            <a:ext cx="277928" cy="0"/>
          </a:xfrm>
          <a:prstGeom prst="straightConnector1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圖片 6">
            <a:extLst>
              <a:ext uri="{FF2B5EF4-FFF2-40B4-BE49-F238E27FC236}">
                <a16:creationId xmlns:a16="http://schemas.microsoft.com/office/drawing/2014/main" id="{457742BB-E7D1-4273-96FC-ECBC108D8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1816" y="3445220"/>
            <a:ext cx="1512168" cy="149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90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7"/>
          <p:cNvSpPr txBox="1">
            <a:spLocks noGrp="1"/>
          </p:cNvSpPr>
          <p:nvPr>
            <p:ph type="ctrTitle"/>
          </p:nvPr>
        </p:nvSpPr>
        <p:spPr>
          <a:xfrm>
            <a:off x="804875" y="607509"/>
            <a:ext cx="11357841" cy="920560"/>
          </a:xfrm>
          <a:prstGeom prst="rect">
            <a:avLst/>
          </a:prstGeom>
        </p:spPr>
        <p:txBody>
          <a:bodyPr spcFirstLastPara="1" wrap="square" lIns="121868" tIns="121868" rIns="121868" bIns="121868" anchor="b" anchorCtr="0">
            <a:noAutofit/>
          </a:bodyPr>
          <a:lstStyle/>
          <a:p>
            <a:pPr algn="l"/>
            <a:endParaRPr sz="4799" b="1" dirty="0">
              <a:solidFill>
                <a:srgbClr val="0068C1"/>
              </a:solidFill>
              <a:latin typeface="微軟正黑體" panose="020B0604030504040204" charset="-120"/>
              <a:ea typeface="微軟正黑體" panose="020B0604030504040204" charset="-120"/>
              <a:cs typeface="微軟正黑體" panose="020B0604030504040204" charset="-120"/>
              <a:sym typeface="微軟正黑體" panose="020B0604030504040204" charset="-120"/>
            </a:endParaRPr>
          </a:p>
          <a:p>
            <a:pPr algn="l"/>
            <a:r>
              <a:rPr lang="zh-TW" altLang="en-US" sz="4799" b="1" dirty="0">
                <a:solidFill>
                  <a:srgbClr val="0068C1"/>
                </a:solidFill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rPr>
              <a:t>提升國民中小學學生閱讀素養實施計畫</a:t>
            </a:r>
            <a:endParaRPr sz="4799" b="1" dirty="0">
              <a:solidFill>
                <a:srgbClr val="0068C1"/>
              </a:solidFill>
              <a:latin typeface="微軟正黑體" panose="020B0604030504040204" charset="-120"/>
              <a:ea typeface="微軟正黑體" panose="020B0604030504040204" charset="-120"/>
              <a:cs typeface="微軟正黑體" panose="020B0604030504040204" charset="-120"/>
              <a:sym typeface="微軟正黑體" panose="020B0604030504040204" charset="-120"/>
            </a:endParaRPr>
          </a:p>
        </p:txBody>
      </p:sp>
      <p:sp>
        <p:nvSpPr>
          <p:cNvPr id="212" name="Google Shape;212;p37"/>
          <p:cNvSpPr/>
          <p:nvPr/>
        </p:nvSpPr>
        <p:spPr>
          <a:xfrm rot="-5400000">
            <a:off x="11251082" y="5935270"/>
            <a:ext cx="937756" cy="937756"/>
          </a:xfrm>
          <a:prstGeom prst="rtTriangl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121868" tIns="121868" rIns="121868" bIns="121868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6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AutoShape 146"/>
          <p:cNvSpPr>
            <a:spLocks noChangeArrowheads="1"/>
          </p:cNvSpPr>
          <p:nvPr/>
        </p:nvSpPr>
        <p:spPr bwMode="gray">
          <a:xfrm>
            <a:off x="5727345" y="2281429"/>
            <a:ext cx="5285159" cy="1073150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自主閱讀適性學習，建立閱讀習慣。</a:t>
            </a:r>
          </a:p>
        </p:txBody>
      </p:sp>
      <p:sp>
        <p:nvSpPr>
          <p:cNvPr id="8" name="AutoShape 151"/>
          <p:cNvSpPr>
            <a:spLocks noChangeArrowheads="1"/>
          </p:cNvSpPr>
          <p:nvPr/>
        </p:nvSpPr>
        <p:spPr bwMode="gray">
          <a:xfrm>
            <a:off x="5765483" y="3543822"/>
            <a:ext cx="5215410" cy="1073150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共享閱讀學習資源，發展人文情懷。</a:t>
            </a:r>
          </a:p>
        </p:txBody>
      </p:sp>
      <p:grpSp>
        <p:nvGrpSpPr>
          <p:cNvPr id="9" name="Group 152"/>
          <p:cNvGrpSpPr>
            <a:grpSpLocks/>
          </p:cNvGrpSpPr>
          <p:nvPr/>
        </p:nvGrpSpPr>
        <p:grpSpPr bwMode="auto">
          <a:xfrm>
            <a:off x="4974908" y="3766068"/>
            <a:ext cx="790575" cy="790575"/>
            <a:chOff x="3016" y="504"/>
            <a:chExt cx="1836" cy="1834"/>
          </a:xfrm>
        </p:grpSpPr>
        <p:pic>
          <p:nvPicPr>
            <p:cNvPr id="10" name="Picture 153" descr="b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16" y="504"/>
              <a:ext cx="1836" cy="18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sp>
          <p:nvSpPr>
            <p:cNvPr id="11" name="Oval 154"/>
            <p:cNvSpPr>
              <a:spLocks noChangeArrowheads="1"/>
            </p:cNvSpPr>
            <p:nvPr/>
          </p:nvSpPr>
          <p:spPr bwMode="gray">
            <a:xfrm>
              <a:off x="3096" y="584"/>
              <a:ext cx="1676" cy="1674"/>
            </a:xfrm>
            <a:prstGeom prst="ellipse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uLnTx/>
                  <a:uFillTx/>
                  <a:latin typeface="Verdana" panose="020B0604030504040204" pitchFamily="34" charset="0"/>
                  <a:ea typeface="굴림" panose="020B0600000101010101" pitchFamily="34" charset="-127"/>
                  <a:cs typeface="+mn-cs"/>
                </a:rPr>
                <a:t>2</a:t>
              </a:r>
              <a:endParaRPr kumimoji="1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Verdana" panose="020B0604030504040204" pitchFamily="34" charset="0"/>
                <a:ea typeface="굴림" panose="020B0600000101010101" pitchFamily="34" charset="-127"/>
                <a:cs typeface="+mn-cs"/>
              </a:endParaRPr>
            </a:p>
          </p:txBody>
        </p:sp>
      </p:grpSp>
      <p:sp>
        <p:nvSpPr>
          <p:cNvPr id="12" name="AutoShape 166"/>
          <p:cNvSpPr>
            <a:spLocks noChangeArrowheads="1"/>
          </p:cNvSpPr>
          <p:nvPr/>
        </p:nvSpPr>
        <p:spPr bwMode="gray">
          <a:xfrm>
            <a:off x="5878388" y="4862120"/>
            <a:ext cx="5102505" cy="1073150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參與多元閱讀行動，涵養終身學習。</a:t>
            </a:r>
          </a:p>
        </p:txBody>
      </p:sp>
      <p:grpSp>
        <p:nvGrpSpPr>
          <p:cNvPr id="13" name="Group 167"/>
          <p:cNvGrpSpPr>
            <a:grpSpLocks/>
          </p:cNvGrpSpPr>
          <p:nvPr/>
        </p:nvGrpSpPr>
        <p:grpSpPr bwMode="auto">
          <a:xfrm>
            <a:off x="4974908" y="5144695"/>
            <a:ext cx="790575" cy="790575"/>
            <a:chOff x="3016" y="504"/>
            <a:chExt cx="1836" cy="1834"/>
          </a:xfrm>
        </p:grpSpPr>
        <p:pic>
          <p:nvPicPr>
            <p:cNvPr id="14" name="Picture 168" descr="b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16" y="504"/>
              <a:ext cx="1836" cy="18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sp>
          <p:nvSpPr>
            <p:cNvPr id="15" name="Oval 169"/>
            <p:cNvSpPr>
              <a:spLocks noChangeArrowheads="1"/>
            </p:cNvSpPr>
            <p:nvPr/>
          </p:nvSpPr>
          <p:spPr bwMode="gray">
            <a:xfrm>
              <a:off x="3096" y="584"/>
              <a:ext cx="1676" cy="1674"/>
            </a:xfrm>
            <a:prstGeom prst="ellipse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uLnTx/>
                  <a:uFillTx/>
                  <a:latin typeface="Verdana" panose="020B0604030504040204" pitchFamily="34" charset="0"/>
                  <a:ea typeface="굴림" panose="020B0600000101010101" pitchFamily="34" charset="-127"/>
                  <a:cs typeface="+mn-cs"/>
                </a:rPr>
                <a:t>3</a:t>
              </a:r>
              <a:endParaRPr kumimoji="1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Verdana" panose="020B0604030504040204" pitchFamily="34" charset="0"/>
                <a:ea typeface="굴림" panose="020B0600000101010101" pitchFamily="34" charset="-127"/>
                <a:cs typeface="+mn-cs"/>
              </a:endParaRPr>
            </a:p>
          </p:txBody>
        </p:sp>
      </p:grpSp>
      <p:grpSp>
        <p:nvGrpSpPr>
          <p:cNvPr id="16" name="Group 152"/>
          <p:cNvGrpSpPr>
            <a:grpSpLocks/>
          </p:cNvGrpSpPr>
          <p:nvPr/>
        </p:nvGrpSpPr>
        <p:grpSpPr bwMode="auto">
          <a:xfrm>
            <a:off x="4928299" y="2444026"/>
            <a:ext cx="790575" cy="790575"/>
            <a:chOff x="3016" y="504"/>
            <a:chExt cx="1836" cy="1834"/>
          </a:xfrm>
        </p:grpSpPr>
        <p:pic>
          <p:nvPicPr>
            <p:cNvPr id="17" name="Picture 153" descr="b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16" y="504"/>
              <a:ext cx="1836" cy="183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sp>
          <p:nvSpPr>
            <p:cNvPr id="18" name="Oval 154"/>
            <p:cNvSpPr>
              <a:spLocks noChangeArrowheads="1"/>
            </p:cNvSpPr>
            <p:nvPr/>
          </p:nvSpPr>
          <p:spPr bwMode="gray">
            <a:xfrm>
              <a:off x="3096" y="584"/>
              <a:ext cx="1676" cy="1674"/>
            </a:xfrm>
            <a:prstGeom prst="ellipse">
              <a:avLst/>
            </a:prstGeom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uLnTx/>
                  <a:uFillTx/>
                  <a:latin typeface="Verdana" panose="020B0604030504040204" pitchFamily="34" charset="0"/>
                  <a:ea typeface="굴림" panose="020B0600000101010101" pitchFamily="34" charset="-127"/>
                  <a:cs typeface="+mn-cs"/>
                </a:rPr>
                <a:t>1</a:t>
              </a:r>
              <a:endParaRPr kumimoji="1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Verdana" panose="020B0604030504040204" pitchFamily="34" charset="0"/>
                <a:ea typeface="굴림" panose="020B0600000101010101" pitchFamily="34" charset="-127"/>
                <a:cs typeface="+mn-cs"/>
              </a:endParaRPr>
            </a:p>
          </p:txBody>
        </p:sp>
      </p:grpSp>
      <p:pic>
        <p:nvPicPr>
          <p:cNvPr id="19" name="圖片版面配置區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3" r="14747" b="16873"/>
          <a:stretch/>
        </p:blipFill>
        <p:spPr>
          <a:xfrm>
            <a:off x="636634" y="2281429"/>
            <a:ext cx="3888155" cy="37994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59128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5"/>
          <p:cNvSpPr txBox="1"/>
          <p:nvPr/>
        </p:nvSpPr>
        <p:spPr>
          <a:xfrm>
            <a:off x="493976" y="835476"/>
            <a:ext cx="3292605" cy="68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zh-TW" altLang="en-US" sz="3200" kern="0" dirty="0">
                <a:solidFill>
                  <a:srgbClr val="0068C1"/>
                </a:solidFill>
                <a:latin typeface="文鼎特明" panose="02020909000000000000" pitchFamily="49" charset="-120"/>
                <a:ea typeface="文鼎特明" panose="02020909000000000000" pitchFamily="49" charset="-120"/>
                <a:cs typeface="Arial" panose="020B0604020202020204"/>
                <a:sym typeface="Arial" panose="020B0604020202020204"/>
              </a:rPr>
              <a:t>閱讀資源整合</a:t>
            </a:r>
            <a:endParaRPr sz="3200" kern="0" dirty="0">
              <a:solidFill>
                <a:srgbClr val="0068C1"/>
              </a:solidFill>
              <a:latin typeface="文鼎特明" panose="02020909000000000000" pitchFamily="49" charset="-120"/>
              <a:ea typeface="文鼎特明" panose="02020909000000000000" pitchFamily="49" charset="-120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" name="Google Shape;183;p35"/>
          <p:cNvSpPr txBox="1"/>
          <p:nvPr/>
        </p:nvSpPr>
        <p:spPr>
          <a:xfrm>
            <a:off x="4501313" y="835476"/>
            <a:ext cx="3197363" cy="68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zh-TW" altLang="en-US" sz="3200" kern="0" dirty="0">
                <a:solidFill>
                  <a:srgbClr val="FF9400"/>
                </a:solidFill>
                <a:latin typeface="文鼎特明" panose="02020909000000000000" pitchFamily="49" charset="-120"/>
                <a:ea typeface="文鼎特明" panose="02020909000000000000" pitchFamily="49" charset="-120"/>
                <a:cs typeface="Arial" panose="020B0604020202020204"/>
                <a:sym typeface="Arial" panose="020B0604020202020204"/>
              </a:rPr>
              <a:t>閱讀環境營造</a:t>
            </a:r>
            <a:endParaRPr sz="3200" kern="0" dirty="0">
              <a:solidFill>
                <a:srgbClr val="FF9400"/>
              </a:solidFill>
              <a:latin typeface="文鼎特明" panose="02020909000000000000" pitchFamily="49" charset="-120"/>
              <a:ea typeface="文鼎特明" panose="02020909000000000000" pitchFamily="49" charset="-120"/>
              <a:cs typeface="Arial" panose="020B0604020202020204"/>
              <a:sym typeface="Arial" panose="020B0604020202020204"/>
            </a:endParaRPr>
          </a:p>
        </p:txBody>
      </p:sp>
      <p:sp>
        <p:nvSpPr>
          <p:cNvPr id="184" name="Google Shape;184;p35"/>
          <p:cNvSpPr txBox="1"/>
          <p:nvPr/>
        </p:nvSpPr>
        <p:spPr>
          <a:xfrm>
            <a:off x="8413408" y="835476"/>
            <a:ext cx="3311696" cy="68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zh-TW" altLang="en-US" sz="3200" kern="0" dirty="0">
                <a:solidFill>
                  <a:srgbClr val="0068C1"/>
                </a:solidFill>
                <a:latin typeface="文鼎特明" panose="02020909000000000000" pitchFamily="49" charset="-120"/>
                <a:ea typeface="文鼎特明" panose="02020909000000000000" pitchFamily="49" charset="-120"/>
                <a:cs typeface="Arial" panose="020B0604020202020204"/>
                <a:sym typeface="Arial" panose="020B0604020202020204"/>
              </a:rPr>
              <a:t>閱讀推動人員</a:t>
            </a:r>
            <a:endParaRPr sz="3200" kern="0" dirty="0">
              <a:solidFill>
                <a:srgbClr val="0068C1"/>
              </a:solidFill>
              <a:latin typeface="文鼎特明" panose="02020909000000000000" pitchFamily="49" charset="-120"/>
              <a:ea typeface="文鼎特明" panose="02020909000000000000" pitchFamily="49" charset="-12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85" name="Google Shape;185;p35"/>
          <p:cNvPicPr preferRelativeResize="0"/>
          <p:nvPr/>
        </p:nvPicPr>
        <p:blipFill rotWithShape="1">
          <a:blip r:embed="rId3"/>
          <a:srcRect t="-33010" b="33010"/>
          <a:stretch>
            <a:fillRect/>
          </a:stretch>
        </p:blipFill>
        <p:spPr>
          <a:xfrm>
            <a:off x="561054" y="3982724"/>
            <a:ext cx="1126332" cy="1552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5"/>
          <p:cNvPicPr preferRelativeResize="0"/>
          <p:nvPr/>
        </p:nvPicPr>
        <p:blipFill rotWithShape="1">
          <a:blip r:embed="rId4"/>
          <a:srcRect t="-38310" b="38310"/>
          <a:stretch>
            <a:fillRect/>
          </a:stretch>
        </p:blipFill>
        <p:spPr>
          <a:xfrm>
            <a:off x="2425899" y="3900378"/>
            <a:ext cx="910266" cy="155279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5"/>
          <p:cNvSpPr txBox="1"/>
          <p:nvPr/>
        </p:nvSpPr>
        <p:spPr>
          <a:xfrm>
            <a:off x="170655" y="5462254"/>
            <a:ext cx="1907103" cy="68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zh-TW" altLang="en-US" sz="2800" kern="0" dirty="0">
                <a:solidFill>
                  <a:srgbClr val="0068C1"/>
                </a:solidFill>
                <a:latin typeface="文鼎特明" panose="02020909000000000000" pitchFamily="49" charset="-120"/>
                <a:ea typeface="文鼎特明" panose="02020909000000000000" pitchFamily="49" charset="-120"/>
                <a:cs typeface="Arial" panose="020B0604020202020204"/>
                <a:sym typeface="Arial" panose="020B0604020202020204"/>
              </a:rPr>
              <a:t>數位閱讀</a:t>
            </a:r>
            <a:endParaRPr sz="2800" kern="0" dirty="0">
              <a:solidFill>
                <a:srgbClr val="0068C1"/>
              </a:solidFill>
              <a:latin typeface="文鼎特明" panose="02020909000000000000" pitchFamily="49" charset="-120"/>
              <a:ea typeface="文鼎特明" panose="02020909000000000000" pitchFamily="49" charset="-120"/>
              <a:cs typeface="Arial" panose="020B0604020202020204"/>
              <a:sym typeface="Arial" panose="020B0604020202020204"/>
            </a:endParaRPr>
          </a:p>
        </p:txBody>
      </p:sp>
      <p:sp>
        <p:nvSpPr>
          <p:cNvPr id="188" name="Google Shape;188;p35"/>
          <p:cNvSpPr txBox="1"/>
          <p:nvPr/>
        </p:nvSpPr>
        <p:spPr>
          <a:xfrm>
            <a:off x="1998979" y="5462254"/>
            <a:ext cx="2007201" cy="68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zh-TW" altLang="en-US" sz="2800" b="1" spc="-150" dirty="0">
                <a:solidFill>
                  <a:schemeClr val="accent5"/>
                </a:solidFill>
                <a:latin typeface="文鼎特明" panose="02020909000000000000" pitchFamily="49" charset="-120"/>
                <a:ea typeface="文鼎特明" panose="02020909000000000000" pitchFamily="49" charset="-120"/>
              </a:rPr>
              <a:t>多文本閱讀</a:t>
            </a:r>
            <a:endParaRPr sz="2800" kern="0" dirty="0">
              <a:solidFill>
                <a:schemeClr val="accent5"/>
              </a:solidFill>
              <a:latin typeface="文鼎特明" panose="02020909000000000000" pitchFamily="49" charset="-120"/>
              <a:ea typeface="文鼎特明" panose="02020909000000000000" pitchFamily="49" charset="-12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89" name="Google Shape;189;p3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662052" y="4301050"/>
            <a:ext cx="1126340" cy="109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5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10208895" y="4343987"/>
            <a:ext cx="1472816" cy="109191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5"/>
          <p:cNvSpPr txBox="1"/>
          <p:nvPr/>
        </p:nvSpPr>
        <p:spPr>
          <a:xfrm>
            <a:off x="4271671" y="5462254"/>
            <a:ext cx="1907103" cy="68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zh-TW" altLang="en-US" sz="2800" b="1" spc="-150" dirty="0">
                <a:solidFill>
                  <a:schemeClr val="accent5"/>
                </a:solidFill>
                <a:latin typeface="文鼎特明" panose="02020909000000000000" pitchFamily="49" charset="-120"/>
                <a:ea typeface="文鼎特明" panose="02020909000000000000" pitchFamily="49" charset="-120"/>
              </a:rPr>
              <a:t>愛的書庫</a:t>
            </a:r>
            <a:endParaRPr lang="zh-TW" altLang="en-US" sz="2800" kern="0" dirty="0">
              <a:solidFill>
                <a:schemeClr val="accent5"/>
              </a:solidFill>
              <a:latin typeface="文鼎特明" panose="02020909000000000000" pitchFamily="49" charset="-120"/>
              <a:ea typeface="文鼎特明" panose="02020909000000000000" pitchFamily="49" charset="-120"/>
              <a:cs typeface="Arial" panose="020B0604020202020204"/>
              <a:sym typeface="Arial" panose="020B0604020202020204"/>
            </a:endParaRPr>
          </a:p>
        </p:txBody>
      </p:sp>
      <p:sp>
        <p:nvSpPr>
          <p:cNvPr id="192" name="Google Shape;192;p35"/>
          <p:cNvSpPr txBox="1"/>
          <p:nvPr/>
        </p:nvSpPr>
        <p:spPr>
          <a:xfrm>
            <a:off x="6099995" y="5462254"/>
            <a:ext cx="1907103" cy="68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algn="ctr"/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文鼎特明" panose="02020909000000000000" pitchFamily="49" charset="-120"/>
                <a:ea typeface="文鼎特明" panose="02020909000000000000" pitchFamily="49" charset="-120"/>
              </a:rPr>
              <a:t>學校社區共讀站</a:t>
            </a:r>
          </a:p>
        </p:txBody>
      </p:sp>
      <p:pic>
        <p:nvPicPr>
          <p:cNvPr id="193" name="Google Shape;193;p35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6447192" y="4466231"/>
            <a:ext cx="1251485" cy="986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5"/>
          <p:cNvPicPr preferRelativeResize="0"/>
          <p:nvPr/>
        </p:nvPicPr>
        <p:blipFill rotWithShape="1">
          <a:blip r:embed="rId8"/>
          <a:srcRect b="40518"/>
          <a:stretch>
            <a:fillRect/>
          </a:stretch>
        </p:blipFill>
        <p:spPr>
          <a:xfrm>
            <a:off x="8413408" y="4490590"/>
            <a:ext cx="1726750" cy="91896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5"/>
          <p:cNvSpPr txBox="1"/>
          <p:nvPr/>
        </p:nvSpPr>
        <p:spPr>
          <a:xfrm>
            <a:off x="8372719" y="5462254"/>
            <a:ext cx="1907103" cy="68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zh-TW" altLang="en-US" sz="2800" kern="0" dirty="0">
                <a:solidFill>
                  <a:srgbClr val="0068C1"/>
                </a:solidFill>
                <a:latin typeface="文鼎特明" panose="02020909000000000000" pitchFamily="49" charset="-120"/>
                <a:ea typeface="文鼎特明" panose="02020909000000000000" pitchFamily="49" charset="-120"/>
                <a:cs typeface="Arial" panose="020B0604020202020204"/>
                <a:sym typeface="Arial" panose="020B0604020202020204"/>
              </a:rPr>
              <a:t>閱讀推動</a:t>
            </a:r>
            <a:endParaRPr lang="en-US" altLang="zh-TW" sz="2800" kern="0" dirty="0">
              <a:solidFill>
                <a:srgbClr val="0068C1"/>
              </a:solidFill>
              <a:latin typeface="文鼎特明" panose="02020909000000000000" pitchFamily="49" charset="-120"/>
              <a:ea typeface="文鼎特明" panose="02020909000000000000" pitchFamily="49" charset="-120"/>
              <a:cs typeface="Arial" panose="020B0604020202020204"/>
              <a:sym typeface="Arial" panose="020B0604020202020204"/>
            </a:endParaRPr>
          </a:p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zh-TW" altLang="en-US" sz="2800" kern="0" dirty="0">
                <a:solidFill>
                  <a:srgbClr val="0068C1"/>
                </a:solidFill>
                <a:latin typeface="文鼎特明" panose="02020909000000000000" pitchFamily="49" charset="-120"/>
                <a:ea typeface="文鼎特明" panose="02020909000000000000" pitchFamily="49" charset="-120"/>
                <a:cs typeface="Arial" panose="020B0604020202020204"/>
                <a:sym typeface="Arial" panose="020B0604020202020204"/>
              </a:rPr>
              <a:t>教師</a:t>
            </a:r>
            <a:endParaRPr sz="2800" kern="0" dirty="0">
              <a:solidFill>
                <a:srgbClr val="0068C1"/>
              </a:solidFill>
              <a:latin typeface="文鼎特明" panose="02020909000000000000" pitchFamily="49" charset="-120"/>
              <a:ea typeface="文鼎特明" panose="02020909000000000000" pitchFamily="49" charset="-120"/>
              <a:cs typeface="Arial" panose="020B0604020202020204"/>
              <a:sym typeface="Arial" panose="020B0604020202020204"/>
            </a:endParaRPr>
          </a:p>
          <a:p>
            <a:pPr algn="ctr">
              <a:buClr>
                <a:srgbClr val="000000"/>
              </a:buClr>
              <a:buFont typeface="Arial" panose="020B0604020202020204"/>
              <a:buNone/>
            </a:pPr>
            <a:endParaRPr sz="2800" kern="0" dirty="0">
              <a:solidFill>
                <a:srgbClr val="0068C1"/>
              </a:solidFill>
              <a:latin typeface="文鼎特明" panose="02020909000000000000" pitchFamily="49" charset="-120"/>
              <a:ea typeface="文鼎特明" panose="02020909000000000000" pitchFamily="49" charset="-120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" name="Google Shape;196;p35"/>
          <p:cNvSpPr txBox="1"/>
          <p:nvPr/>
        </p:nvSpPr>
        <p:spPr>
          <a:xfrm>
            <a:off x="10201042" y="5462254"/>
            <a:ext cx="1907103" cy="68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zh-TW" altLang="en-US" sz="2800" kern="0" dirty="0">
                <a:solidFill>
                  <a:srgbClr val="0068C1"/>
                </a:solidFill>
                <a:latin typeface="文鼎特明" panose="02020909000000000000" pitchFamily="49" charset="-120"/>
                <a:ea typeface="文鼎特明" panose="02020909000000000000" pitchFamily="49" charset="-120"/>
                <a:cs typeface="Arial" panose="020B0604020202020204"/>
                <a:sym typeface="Arial" panose="020B0604020202020204"/>
              </a:rPr>
              <a:t>閱讀磐石</a:t>
            </a:r>
            <a:endParaRPr lang="en-US" altLang="zh-TW" sz="2800" kern="0" dirty="0">
              <a:solidFill>
                <a:srgbClr val="0068C1"/>
              </a:solidFill>
              <a:latin typeface="文鼎特明" panose="02020909000000000000" pitchFamily="49" charset="-120"/>
              <a:ea typeface="文鼎特明" panose="02020909000000000000" pitchFamily="49" charset="-120"/>
              <a:cs typeface="Arial" panose="020B0604020202020204"/>
              <a:sym typeface="Arial" panose="020B0604020202020204"/>
            </a:endParaRPr>
          </a:p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zh-TW" altLang="en-US" sz="2800" kern="0" dirty="0">
                <a:solidFill>
                  <a:srgbClr val="0068C1"/>
                </a:solidFill>
                <a:latin typeface="文鼎特明" panose="02020909000000000000" pitchFamily="49" charset="-120"/>
                <a:ea typeface="文鼎特明" panose="02020909000000000000" pitchFamily="49" charset="-120"/>
                <a:cs typeface="Arial" panose="020B0604020202020204"/>
                <a:sym typeface="Arial" panose="020B0604020202020204"/>
              </a:rPr>
              <a:t>表彰</a:t>
            </a:r>
            <a:endParaRPr sz="2800" kern="0" dirty="0">
              <a:solidFill>
                <a:srgbClr val="0068C1"/>
              </a:solidFill>
              <a:latin typeface="文鼎特明" panose="02020909000000000000" pitchFamily="49" charset="-120"/>
              <a:ea typeface="文鼎特明" panose="02020909000000000000" pitchFamily="49" charset="-12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3" name="Picture 2" descr="005">
            <a:extLst>
              <a:ext uri="{FF2B5EF4-FFF2-40B4-BE49-F238E27FC236}">
                <a16:creationId xmlns:a16="http://schemas.microsoft.com/office/drawing/2014/main" id="{06C28C83-C507-4C72-A947-5CAF59ACD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313" y="1656396"/>
            <a:ext cx="3197364" cy="2402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C9B6728F-7BB7-4CB1-8131-403B4FAB9B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408" y="1755939"/>
            <a:ext cx="3311696" cy="2213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3976" y="1916832"/>
            <a:ext cx="3292606" cy="2141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Google Shape;212;p37"/>
          <p:cNvSpPr/>
          <p:nvPr/>
        </p:nvSpPr>
        <p:spPr>
          <a:xfrm rot="-5400000">
            <a:off x="11251082" y="5935270"/>
            <a:ext cx="937756" cy="937756"/>
          </a:xfrm>
          <a:prstGeom prst="rtTriangl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121868" tIns="121868" rIns="121868" bIns="121868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6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25435794"/>
      </p:ext>
    </p:extLst>
  </p:cSld>
  <p:clrMapOvr>
    <a:masterClrMapping/>
  </p:clrMapOvr>
</p:sld>
</file>

<file path=ppt/theme/theme1.xml><?xml version="1.0" encoding="utf-8"?>
<a:theme xmlns:a="http://schemas.openxmlformats.org/drawingml/2006/main" name="水彩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01_TF02886637_TF02886637.potx" id="{053F5603-FE21-4EEB-BE90-70216A488B53}" vid="{87468890-35DB-481E-98C7-16B973E58956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水彩簡報 (寬螢幕)</Template>
  <TotalTime>1430</TotalTime>
  <Words>930</Words>
  <Application>Microsoft Office PowerPoint</Application>
  <PresentationFormat>自訂</PresentationFormat>
  <Paragraphs>100</Paragraphs>
  <Slides>16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16</vt:i4>
      </vt:variant>
    </vt:vector>
  </HeadingPairs>
  <TitlesOfParts>
    <vt:vector size="32" baseType="lpstr">
      <vt:lpstr>Helvetica Neue</vt:lpstr>
      <vt:lpstr>Helvetica Neue Light</vt:lpstr>
      <vt:lpstr>文鼎特明</vt:lpstr>
      <vt:lpstr>細明體</vt:lpstr>
      <vt:lpstr>華康乾隆行楷W7</vt:lpstr>
      <vt:lpstr>華康隸書體W3</vt:lpstr>
      <vt:lpstr>微軟正黑體</vt:lpstr>
      <vt:lpstr>Arial</vt:lpstr>
      <vt:lpstr>Bahnschrift Condensed</vt:lpstr>
      <vt:lpstr>Bahnschrift SemiBold SemiConden</vt:lpstr>
      <vt:lpstr>Calibri</vt:lpstr>
      <vt:lpstr>Palatino Linotype</vt:lpstr>
      <vt:lpstr>Verdana</vt:lpstr>
      <vt:lpstr>Wingdings</vt:lpstr>
      <vt:lpstr>水彩_16x9</vt:lpstr>
      <vt:lpstr>Simple Light</vt:lpstr>
      <vt:lpstr>PowerPoint 簡報</vt:lpstr>
      <vt:lpstr>目錄</vt:lpstr>
      <vt:lpstr>閱讀能力  WHY</vt:lpstr>
      <vt:lpstr>閱讀能力 </vt:lpstr>
      <vt:lpstr>PowerPoint 簡報</vt:lpstr>
      <vt:lpstr>PowerPoint 簡報</vt:lpstr>
      <vt:lpstr>閱讀政策  WHAT</vt:lpstr>
      <vt:lpstr> 提升國民中小學學生閱讀素養實施計畫</vt:lpstr>
      <vt:lpstr>PowerPoint 簡報</vt:lpstr>
      <vt:lpstr>多文本閱讀</vt:lpstr>
      <vt:lpstr>閱讀素養  HOW</vt:lpstr>
      <vt:lpstr>有關素養導向教學的四大原則</vt:lpstr>
      <vt:lpstr>先依興趣選擇閱讀文本</vt:lpstr>
      <vt:lpstr>PowerPoint 簡報</vt:lpstr>
      <vt:lpstr>先以身作則習慣閱讀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/>
  <cp:lastModifiedBy>宣竹 陳</cp:lastModifiedBy>
  <cp:revision>140</cp:revision>
  <cp:lastPrinted>2019-06-12T09:47:18Z</cp:lastPrinted>
  <dcterms:created xsi:type="dcterms:W3CDTF">2017-11-02T00:24:44Z</dcterms:created>
  <dcterms:modified xsi:type="dcterms:W3CDTF">2019-11-22T03:45:10Z</dcterms:modified>
</cp:coreProperties>
</file>