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90" r:id="rId4"/>
    <p:sldId id="256" r:id="rId5"/>
    <p:sldId id="268" r:id="rId6"/>
    <p:sldId id="269" r:id="rId7"/>
    <p:sldId id="257" r:id="rId8"/>
    <p:sldId id="270" r:id="rId9"/>
    <p:sldId id="271" r:id="rId10"/>
    <p:sldId id="258" r:id="rId11"/>
    <p:sldId id="272" r:id="rId12"/>
    <p:sldId id="273" r:id="rId13"/>
    <p:sldId id="274" r:id="rId14"/>
    <p:sldId id="275" r:id="rId15"/>
    <p:sldId id="276" r:id="rId16"/>
    <p:sldId id="259" r:id="rId17"/>
    <p:sldId id="260" r:id="rId18"/>
    <p:sldId id="277" r:id="rId19"/>
    <p:sldId id="278" r:id="rId20"/>
    <p:sldId id="261" r:id="rId21"/>
    <p:sldId id="262" r:id="rId22"/>
    <p:sldId id="280" r:id="rId23"/>
    <p:sldId id="281" r:id="rId24"/>
    <p:sldId id="263" r:id="rId25"/>
    <p:sldId id="282" r:id="rId26"/>
    <p:sldId id="283" r:id="rId27"/>
    <p:sldId id="264" r:id="rId28"/>
    <p:sldId id="265" r:id="rId29"/>
    <p:sldId id="284" r:id="rId30"/>
    <p:sldId id="285" r:id="rId31"/>
    <p:sldId id="286" r:id="rId32"/>
    <p:sldId id="266" r:id="rId33"/>
    <p:sldId id="287" r:id="rId34"/>
    <p:sldId id="288" r:id="rId35"/>
    <p:sldId id="289" r:id="rId36"/>
    <p:sldId id="267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12192000" cy="6858000"/>
  <p:notesSz cx="6858000" cy="9144000"/>
  <p:defaultTextStyle>
    <a:defPPr>
      <a:defRPr lang="zh-TW">
        <a:uFillTx/>
      </a:defRPr>
    </a:defPPr>
    <a:lvl1pPr marL="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22" d="100"/>
          <a:sy n="122" d="100"/>
        </p:scale>
        <p:origin x="-9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zh-TW" altLang="en-US">
                <a:uFillTx/>
              </a:rPr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zh-TW" altLang="en-US">
                <a:uFillTx/>
              </a:rPr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TW" altLang="en-US">
                <a:uFillTx/>
              </a:rPr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TW" altLang="en-US">
                <a:uFillTx/>
              </a:rPr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zh-TW" altLang="en-US">
                <a:uFillTx/>
              </a:rPr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endParaRPr lang="zh-TW" altLang="en-US">
              <a:uFillTx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zh-TW" altLang="en-US">
                <a:uFillTx/>
              </a:rPr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6518F36B-F95B-4EF9-BF24-11C16074C897}" type="datetimeFigureOut">
              <a:rPr lang="zh-TW" altLang="en-US" smtClean="0">
                <a:uFillTx/>
              </a:rPr>
              <a:t>2018/8/1</a:t>
            </a:fld>
            <a:endParaRPr lang="zh-TW" altLang="en-US">
              <a:uFillTx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zh-TW" altLang="en-US">
              <a:uFillTx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83889E17-7D0A-4032-8841-2CD78A1AF1CC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zh-TW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87" y="423334"/>
            <a:ext cx="9092106" cy="6061404"/>
          </a:xfr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38198" y="28059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國際教育</a:t>
            </a:r>
            <a:r>
              <a:rPr lang="zh-TW" altLang="en-US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旅行</a:t>
            </a:r>
            <a:r>
              <a:rPr lang="en-US" altLang="zh-TW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/>
            </a:r>
            <a:br>
              <a:rPr lang="en-US" altLang="zh-TW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</a:br>
            <a:r>
              <a:rPr lang="zh-TW" altLang="en-US" sz="4000" dirty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經驗</a:t>
            </a:r>
            <a:r>
              <a:rPr lang="zh-TW" altLang="en-US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分享</a:t>
            </a:r>
            <a:endParaRPr lang="zh-TW" altLang="en-US" sz="4000" dirty="0">
              <a:solidFill>
                <a:schemeClr val="bg1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74" y="234611"/>
            <a:ext cx="522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6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Day2</a:t>
            </a:r>
            <a:endParaRPr lang="zh-TW" altLang="en-US" sz="9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44704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白川鄉合掌村</a:t>
            </a:r>
            <a:endParaRPr lang="en-US" altLang="zh-TW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以茅草覆蓋屋頂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呈現人字型的屋頂就像是雙手合十的樣子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因而成為白川鄉的一大特色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此種建築形式是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13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世紀時平氏家族在與源氏家族的源平和戰中戰敗而逃至深山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為了禦寒以及躲避追兵而建造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zh-TW" altLang="en-US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9004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[</a:t>
            </a:r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合掌村的四季景緻</a:t>
            </a:r>
            <a:r>
              <a:rPr lang="en-US" altLang="zh-TW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]</a:t>
            </a:r>
            <a:endParaRPr lang="zh-TW" altLang="en-US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96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3999" y="-839755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[</a:t>
            </a:r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春</a:t>
            </a:r>
            <a:r>
              <a:rPr lang="en-US" altLang="zh-TW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]</a:t>
            </a:r>
            <a:endParaRPr lang="zh-TW" altLang="en-US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C736844B-F6F8-4235-9BA4-470F250B1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5" y="2115586"/>
            <a:ext cx="5515634" cy="380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4">
                <a:lumMod val="20000"/>
                <a:lumOff val="80000"/>
                <a:alpha val="65000"/>
              </a:schemeClr>
            </a:outerShdw>
            <a:softEdge rad="50800"/>
          </a:effectLst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D7BB86A4-F0B6-421C-9018-17A9CA082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81" y="2115586"/>
            <a:ext cx="5515634" cy="380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2">
                <a:lumMod val="20000"/>
                <a:lumOff val="80000"/>
                <a:alpha val="65000"/>
              </a:scheme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324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3999" y="-839755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[</a:t>
            </a:r>
            <a:r>
              <a:rPr lang="zh-TW" altLang="en-US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夏</a:t>
            </a:r>
            <a:r>
              <a:rPr lang="en-US" altLang="zh-TW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]</a:t>
            </a:r>
            <a:endParaRPr lang="zh-TW" altLang="en-US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8017E946-248A-49EC-950B-0D3C73A27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5" y="2115586"/>
            <a:ext cx="5515634" cy="380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2">
                <a:lumMod val="60000"/>
                <a:lumOff val="40000"/>
                <a:alpha val="65000"/>
              </a:schemeClr>
            </a:outerShdw>
            <a:softEdge rad="63500"/>
          </a:effectLst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CB70F22E-694E-45A4-9399-F00E42441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43" y="2115586"/>
            <a:ext cx="5515635" cy="3804934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outerShdw blurRad="228600" dist="139700" dir="2700000" algn="tl" rotWithShape="0">
              <a:schemeClr val="accent4">
                <a:lumMod val="60000"/>
                <a:lumOff val="40000"/>
                <a:alpha val="65000"/>
              </a:schemeClr>
            </a:outerShd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93635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3999" y="-839755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[</a:t>
            </a:r>
            <a:r>
              <a:rPr lang="zh-TW" altLang="en-US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秋</a:t>
            </a:r>
            <a:r>
              <a:rPr lang="en-US" altLang="zh-TW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]</a:t>
            </a:r>
            <a:endParaRPr lang="zh-TW" altLang="en-US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51D3A09-BFE3-4A40-A727-B108E5581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50" y="2115586"/>
            <a:ext cx="5515634" cy="380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4">
                <a:lumMod val="40000"/>
                <a:lumOff val="60000"/>
                <a:alpha val="65000"/>
              </a:schemeClr>
            </a:outerShdw>
            <a:softEdge rad="50800"/>
          </a:effectLst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4D23D81F-7834-4F1C-AE48-5412BC6B2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9" y="2115586"/>
            <a:ext cx="5512733" cy="380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2">
                <a:lumMod val="60000"/>
                <a:lumOff val="40000"/>
                <a:alpha val="65000"/>
              </a:schemeClr>
            </a:outerShd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6320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3999" y="-839755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[</a:t>
            </a:r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冬</a:t>
            </a:r>
            <a:r>
              <a:rPr lang="en-US" altLang="zh-TW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]</a:t>
            </a:r>
            <a:endParaRPr lang="zh-TW" altLang="en-US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391B3CA6-9FE1-42F4-BE40-10D7916FE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6" y="2167670"/>
            <a:ext cx="5512733" cy="375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1">
                <a:lumMod val="75000"/>
                <a:alpha val="65000"/>
              </a:schemeClr>
            </a:outerShdw>
            <a:softEdge rad="50800"/>
          </a:effectLst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4957B0B4-1E09-43C3-9AAC-538B09208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50" y="2172335"/>
            <a:ext cx="5515634" cy="375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1">
                <a:lumMod val="40000"/>
                <a:lumOff val="60000"/>
                <a:alpha val="65000"/>
              </a:schemeClr>
            </a:outerShd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42392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Day2</a:t>
            </a:r>
            <a:endParaRPr lang="zh-TW" altLang="en-US" sz="9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44704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金澤</a:t>
            </a:r>
            <a:r>
              <a:rPr lang="en-US" altLang="zh-TW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21</a:t>
            </a:r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世紀美術館</a:t>
            </a:r>
            <a:endParaRPr lang="en-US" altLang="zh-TW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en-US" altLang="zh-TW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zh-TW" altLang="en-US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Day3</a:t>
            </a:r>
            <a:endParaRPr lang="zh-TW" altLang="en-US" sz="9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7159" y="2387600"/>
            <a:ext cx="10823510" cy="4470400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金澤兼六園</a:t>
            </a:r>
            <a:endParaRPr lang="en-US" altLang="zh-TW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兼具了宏大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幽邃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人力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蒼古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水泉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眺望等各種意境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因而得名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與水戶偕樂園、岡山後樂園，並列日本三大名園之一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位於金澤市中心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庭園廣闊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可欣賞四季不同的風景</a:t>
            </a:r>
          </a:p>
          <a:p>
            <a:endParaRPr lang="zh-TW" altLang="en-US" sz="20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="" xmlns:a16="http://schemas.microsoft.com/office/drawing/2014/main" id="{432A434A-C10A-4381-A9BC-2A3444692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2820" y="316124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全日本最古老的噴泉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A438FC4F-6CC4-412D-9D90-26A2489DA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69" y="2765491"/>
            <a:ext cx="6361600" cy="3880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50800"/>
          </a:effec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2E51E6DF-072B-4BD5-832C-8B2802A0A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9" y="633652"/>
            <a:ext cx="4912134" cy="284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12" name="標題 4">
            <a:extLst>
              <a:ext uri="{FF2B5EF4-FFF2-40B4-BE49-F238E27FC236}">
                <a16:creationId xmlns="" xmlns:a16="http://schemas.microsoft.com/office/drawing/2014/main" id="{9BAB3F6F-0A65-4144-A552-3BA64FBF622D}"/>
              </a:ext>
            </a:extLst>
          </p:cNvPr>
          <p:cNvSpPr txBox="1">
            <a:spLocks/>
          </p:cNvSpPr>
          <p:nvPr/>
        </p:nvSpPr>
        <p:spPr>
          <a:xfrm>
            <a:off x="3522208" y="-119520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冬季時的兼六園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&amp;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園內的造景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ED279900-8354-4500-B518-9DE69ADCB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9" y="3798417"/>
            <a:ext cx="4912134" cy="2847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2134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D4AD5D1B-5E2F-4610-BD91-6C33ECA9C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8" y="501780"/>
            <a:ext cx="5215812" cy="3911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50800"/>
          </a:effectLst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5BDF637D-DC3B-43D0-A8CC-169242219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33" y="2992882"/>
            <a:ext cx="5486400" cy="3672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50800"/>
          </a:effectLst>
        </p:spPr>
      </p:pic>
      <p:sp>
        <p:nvSpPr>
          <p:cNvPr id="10" name="標題 1">
            <a:extLst>
              <a:ext uri="{FF2B5EF4-FFF2-40B4-BE49-F238E27FC236}">
                <a16:creationId xmlns="" xmlns:a16="http://schemas.microsoft.com/office/drawing/2014/main" id="{A7AD0DEC-A075-49B3-A7FF-6CE16FD60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291" y="501780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經過百年成長茁壯的大樹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/>
            </a:r>
            <a:b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</a:b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需要依靠支架來支撐樹梢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/>
            </a:r>
            <a:b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</a:b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預防整棵傾倒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/>
            </a:r>
            <a:b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</a:br>
            <a:endParaRPr lang="zh-TW" altLang="en-US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324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標題 2"/>
          <p:cNvSpPr>
            <a:spLocks noGrp="1"/>
          </p:cNvSpPr>
          <p:nvPr>
            <p:ph type="subTitle" idx="1"/>
          </p:nvPr>
        </p:nvSpPr>
        <p:spPr>
          <a:xfrm>
            <a:off x="3157415" y="1756080"/>
            <a:ext cx="6533661" cy="2876916"/>
          </a:xfrm>
        </p:spPr>
        <p:txBody>
          <a:bodyPr>
            <a:no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zh-TW" altLang="en-US" sz="4400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行程</a:t>
            </a:r>
            <a:r>
              <a:rPr lang="zh-TW" altLang="en-US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介紹</a:t>
            </a:r>
            <a:endParaRPr lang="en-US" altLang="zh-TW" sz="4400" dirty="0" smtClean="0">
              <a:solidFill>
                <a:srgbClr val="C0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zh-TW" altLang="en-US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學校交流</a:t>
            </a:r>
            <a:endParaRPr lang="en-US" altLang="zh-TW" sz="4400" dirty="0" smtClean="0">
              <a:solidFill>
                <a:srgbClr val="C0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altLang="zh-TW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Homestay</a:t>
            </a:r>
            <a:r>
              <a:rPr lang="zh-TW" altLang="en-US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漁村體驗</a:t>
            </a: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zh-TW" altLang="en-US" sz="4400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城市探索（大阪</a:t>
            </a:r>
            <a:r>
              <a:rPr lang="zh-TW" altLang="en-US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）</a:t>
            </a:r>
            <a:endParaRPr lang="en-US" altLang="zh-TW" sz="4400" dirty="0">
              <a:solidFill>
                <a:srgbClr val="C0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zh-TW" altLang="en-US" sz="4400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文化差異</a:t>
            </a:r>
          </a:p>
        </p:txBody>
      </p:sp>
    </p:spTree>
    <p:extLst>
      <p:ext uri="{BB962C8B-B14F-4D97-AF65-F5344CB8AC3E}">
        <p14:creationId xmlns:p14="http://schemas.microsoft.com/office/powerpoint/2010/main" val="1282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Day3</a:t>
            </a:r>
            <a:endParaRPr lang="zh-TW" altLang="en-US" sz="9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4470400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金澤錦丘高等學校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Day4</a:t>
            </a:r>
            <a:endParaRPr lang="zh-TW" altLang="en-US" sz="9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4470400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東尋坊</a:t>
            </a:r>
            <a:endParaRPr lang="en-US" altLang="zh-TW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位於福井縣北部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是日本海沿岸的一座山岩峭壁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約距今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1200~1300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萬年前發生火山運動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由岩漿侵入堆積岩層中凝固而成的火山岩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1935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年被日本指定為天然記念物及名勝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17AB6B1D-74AE-43AA-84C8-1169E369A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0" y="2765758"/>
            <a:ext cx="5470407" cy="3899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8100"/>
          </a:effec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01DA1BD0-BE81-4DA3-88FA-1271C9F61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66" y="2767571"/>
            <a:ext cx="5846741" cy="3897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8100"/>
          </a:effectLst>
        </p:spPr>
      </p:pic>
      <p:sp>
        <p:nvSpPr>
          <p:cNvPr id="12" name="標題 1">
            <a:extLst>
              <a:ext uri="{FF2B5EF4-FFF2-40B4-BE49-F238E27FC236}">
                <a16:creationId xmlns="" xmlns:a16="http://schemas.microsoft.com/office/drawing/2014/main" id="{8AC5ECE2-3DFD-427A-B9F5-AADE0ACD3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882" y="612201"/>
            <a:ext cx="10419183" cy="206206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東尋坊的火山岩被分類為安山岩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/>
            </a:r>
            <a:b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</a:b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裏面含有多樣晶石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/>
            </a:r>
            <a:b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</a:b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地質學上具有非常貴重的價值</a:t>
            </a:r>
            <a:endParaRPr lang="zh-TW" altLang="en-US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617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894C41F3-2303-4A18-BED8-98DAB6ABD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4" y="442221"/>
            <a:ext cx="5364393" cy="285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3EB62D0C-FD79-4BF4-A180-B237B9E75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4" y="3560611"/>
            <a:ext cx="5364393" cy="301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</p:spPr>
      </p:pic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E44ED434-765A-4097-8FF0-D796AF580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0082" y="-1147804"/>
            <a:ext cx="10419183" cy="206206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感覺溼</a:t>
            </a:r>
            <a:r>
              <a:rPr lang="zh-TW" altLang="en-US" sz="3200" b="1" dirty="0">
                <a:latin typeface="Traditional Arabic" panose="020B0604020202020204" pitchFamily="18" charset="-78"/>
                <a:ea typeface="華康雅風體W3(P)" panose="03000300000000000000" pitchFamily="66" charset="-120"/>
                <a:cs typeface="Traditional Arabic" panose="020B0604020202020204" pitchFamily="18" charset="-78"/>
              </a:rPr>
              <a:t>掉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的貓咪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&amp;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奇怪的邪教儀式</a:t>
            </a:r>
            <a:endParaRPr lang="zh-TW" altLang="en-US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="" xmlns:a16="http://schemas.microsoft.com/office/drawing/2014/main" id="{F4DE241E-5A5C-42C4-9EF5-212320D428FD}"/>
              </a:ext>
            </a:extLst>
          </p:cNvPr>
          <p:cNvSpPr txBox="1">
            <a:spLocks/>
          </p:cNvSpPr>
          <p:nvPr/>
        </p:nvSpPr>
        <p:spPr>
          <a:xfrm>
            <a:off x="3684883" y="175370"/>
            <a:ext cx="10419183" cy="20620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刺客教條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—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東尋坊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C2163F33-7F0B-45FB-A1BF-A0F0E0FBB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87" y="2323323"/>
            <a:ext cx="6176747" cy="4254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3079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Day4</a:t>
            </a:r>
            <a:endParaRPr lang="zh-TW" altLang="en-US" sz="9600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4470400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恐龍博物館</a:t>
            </a:r>
            <a:endParaRPr lang="en-US" altLang="zh-TW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世界三大恐龍博物館之一的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『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福井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縣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立恐龍博物館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』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不但擁有豐富</a:t>
            </a: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的資源，更是全日本挖掘出最多恐龍遺跡的地方，就算不是恐龍迷</a:t>
            </a: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也會被這我們難以想像及接觸的世界所吸引。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840A4BF7-9B4B-45B9-9237-F242E8668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5" y="3087684"/>
            <a:ext cx="5192438" cy="3366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8100"/>
          </a:effec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ADE73DBB-85DE-4785-B8A9-507522BB4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30" y="483693"/>
            <a:ext cx="4265605" cy="5970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8100"/>
          </a:effectLst>
        </p:spPr>
      </p:pic>
      <p:sp>
        <p:nvSpPr>
          <p:cNvPr id="12" name="標題 1">
            <a:extLst>
              <a:ext uri="{FF2B5EF4-FFF2-40B4-BE49-F238E27FC236}">
                <a16:creationId xmlns="" xmlns:a16="http://schemas.microsoft.com/office/drawing/2014/main" id="{3AFADB2B-1702-49CE-9295-231705282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28808" y="1062193"/>
            <a:ext cx="10419183" cy="206206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如同恐龍蛋一樣的博物館</a:t>
            </a:r>
          </a:p>
        </p:txBody>
      </p:sp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8580D66E-439B-41D6-9A71-82399A6672F0}"/>
              </a:ext>
            </a:extLst>
          </p:cNvPr>
          <p:cNvSpPr txBox="1">
            <a:spLocks/>
          </p:cNvSpPr>
          <p:nvPr/>
        </p:nvSpPr>
        <p:spPr>
          <a:xfrm>
            <a:off x="189715" y="-547340"/>
            <a:ext cx="10419183" cy="20620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室內現代化的設計</a:t>
            </a:r>
            <a:endParaRPr lang="en-US" altLang="zh-TW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zh-TW" altLang="en-US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11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D45D5C5-1691-431C-8CEE-0E09057A1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" y="610476"/>
            <a:ext cx="5861943" cy="5990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8100"/>
          </a:effec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804236DD-6C8B-4148-86FE-DDF6AE97B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78" y="2924891"/>
            <a:ext cx="5535378" cy="3675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8100"/>
          </a:effectLst>
        </p:spPr>
      </p:pic>
      <p:sp>
        <p:nvSpPr>
          <p:cNvPr id="8" name="標題 1">
            <a:extLst>
              <a:ext uri="{FF2B5EF4-FFF2-40B4-BE49-F238E27FC236}">
                <a16:creationId xmlns="" xmlns:a16="http://schemas.microsoft.com/office/drawing/2014/main" id="{2654B612-C2BC-4D18-8DD6-B30AF3E5C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5037" y="-773761"/>
            <a:ext cx="10419183" cy="206206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正在研究化石的恐龍博士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="" xmlns:a16="http://schemas.microsoft.com/office/drawing/2014/main" id="{D4B0E2B1-A3DE-420F-8B34-4A3E73ECD4DA}"/>
              </a:ext>
            </a:extLst>
          </p:cNvPr>
          <p:cNvSpPr txBox="1">
            <a:spLocks/>
          </p:cNvSpPr>
          <p:nvPr/>
        </p:nvSpPr>
        <p:spPr>
          <a:xfrm>
            <a:off x="3835275" y="851418"/>
            <a:ext cx="10419183" cy="20620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逼真的恐龍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讓人感受到龐大的氣勢</a:t>
            </a:r>
          </a:p>
        </p:txBody>
      </p:sp>
    </p:spTree>
    <p:extLst>
      <p:ext uri="{BB962C8B-B14F-4D97-AF65-F5344CB8AC3E}">
        <p14:creationId xmlns:p14="http://schemas.microsoft.com/office/powerpoint/2010/main" val="423640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Day4</a:t>
            </a:r>
            <a:endParaRPr lang="zh-TW" altLang="en-US" sz="9600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4470400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福井縣立敦賀高校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Day5</a:t>
            </a:r>
            <a:endParaRPr lang="zh-TW" altLang="en-US" sz="9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1655762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三方五湖彩虹路天空庭園</a:t>
            </a:r>
            <a:endParaRPr lang="en-US" altLang="zh-TW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sz="3200" b="1" dirty="0">
                <a:solidFill>
                  <a:srgbClr val="44484A"/>
                </a:solidFill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「</a:t>
            </a:r>
            <a:r>
              <a:rPr lang="zh-TW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三方五湖」，位於福井縣的美浜町和若桜町</a:t>
            </a:r>
            <a:endParaRPr lang="en-US" altLang="zh-TW" sz="3200" b="1" dirty="0">
              <a:solidFill>
                <a:srgbClr val="44484A"/>
              </a:solidFill>
              <a:uFillTx/>
              <a:latin typeface="華康雅風體W3(P)" panose="03000300000000000000" pitchFamily="66" charset="-120"/>
              <a:ea typeface="華康雅風體W3(P)" panose="03000300000000000000" pitchFamily="66" charset="-12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dirty="0">
                <a:solidFill>
                  <a:srgbClr val="44484A"/>
                </a:solidFill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三方五湖由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三方湖、水月湖、菅湖、久々子湖、日向湖</a:t>
            </a:r>
            <a:r>
              <a:rPr lang="en-US" altLang="zh-TW" sz="3200" b="1" dirty="0">
                <a:solidFill>
                  <a:srgbClr val="44484A"/>
                </a:solidFill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5</a:t>
            </a:r>
            <a:r>
              <a:rPr lang="zh-TW" altLang="en-US" sz="3200" b="1" dirty="0">
                <a:solidFill>
                  <a:srgbClr val="44484A"/>
                </a:solidFill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個湖組成</a:t>
            </a:r>
            <a:endParaRPr lang="en-US" altLang="zh-TW" sz="3200" b="1" dirty="0">
              <a:solidFill>
                <a:srgbClr val="44484A"/>
              </a:solidFill>
              <a:uFillTx/>
              <a:latin typeface="華康雅風體W3(P)" panose="03000300000000000000" pitchFamily="66" charset="-120"/>
              <a:ea typeface="華康雅風體W3(P)" panose="03000300000000000000" pitchFamily="66" charset="-12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dirty="0">
                <a:solidFill>
                  <a:srgbClr val="44484A"/>
                </a:solidFill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為日本國家指定名勝。在全長</a:t>
            </a:r>
            <a:r>
              <a:rPr lang="en-US" altLang="zh-TW" sz="3200" b="1" dirty="0">
                <a:solidFill>
                  <a:srgbClr val="44484A"/>
                </a:solidFill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11.2km</a:t>
            </a:r>
            <a:r>
              <a:rPr lang="zh-TW" altLang="en-US" sz="3200" b="1" dirty="0">
                <a:solidFill>
                  <a:srgbClr val="44484A"/>
                </a:solidFill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的旅遊公路彩虹之路上，可以將三方五湖一覽無余，感受五湖和日本海生命的氣息。</a:t>
            </a:r>
            <a:endParaRPr kumimoji="0" lang="zh-TW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zh-TW" altLang="en-US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2150C81C-B46A-449E-BBEA-F8603788F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0" y="1950453"/>
            <a:ext cx="6145763" cy="46093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1FFC3825-EC84-4667-9458-6CCC7FB5C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83" y="298224"/>
            <a:ext cx="3523498" cy="62615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標題 1">
            <a:extLst>
              <a:ext uri="{FF2B5EF4-FFF2-40B4-BE49-F238E27FC236}">
                <a16:creationId xmlns="" xmlns:a16="http://schemas.microsoft.com/office/drawing/2014/main" id="{5C44E2B1-6BD7-4371-B91F-97CD2FF49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87151" y="-318737"/>
            <a:ext cx="10419183" cy="206206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乘坐高空纜車</a:t>
            </a:r>
          </a:p>
        </p:txBody>
      </p:sp>
    </p:spTree>
    <p:extLst>
      <p:ext uri="{BB962C8B-B14F-4D97-AF65-F5344CB8AC3E}">
        <p14:creationId xmlns:p14="http://schemas.microsoft.com/office/powerpoint/2010/main" val="131243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87" y="423334"/>
            <a:ext cx="9092106" cy="6061404"/>
          </a:xfr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85091" y="29857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行程介紹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56" y="452175"/>
            <a:ext cx="522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8733940C-E791-415A-968B-CF2CAC735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18580"/>
            <a:ext cx="5715845" cy="42868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3CCC9CF3-74D6-4BA3-A592-D553D4EAE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1" y="2118579"/>
            <a:ext cx="5715846" cy="42868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標題 1">
            <a:extLst>
              <a:ext uri="{FF2B5EF4-FFF2-40B4-BE49-F238E27FC236}">
                <a16:creationId xmlns="" xmlns:a16="http://schemas.microsoft.com/office/drawing/2014/main" id="{D28166B9-A864-42D0-A84B-BD749AFEE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075" y="-122794"/>
            <a:ext cx="10419183" cy="206206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另一個戀人聖地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&amp;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天狗祠堂</a:t>
            </a:r>
            <a:endParaRPr lang="zh-TW" altLang="en-US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924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D990D757-E1B1-430F-A10E-859AE6C9F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1" y="3095417"/>
            <a:ext cx="5589035" cy="3548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B0F1341-2333-4FB4-A169-2770D7329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56" y="3095417"/>
            <a:ext cx="5589035" cy="3548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標題 1">
            <a:extLst>
              <a:ext uri="{FF2B5EF4-FFF2-40B4-BE49-F238E27FC236}">
                <a16:creationId xmlns="" xmlns:a16="http://schemas.microsoft.com/office/drawing/2014/main" id="{0082BAD4-F8C0-42A7-B52F-C841667DA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554" y="614324"/>
            <a:ext cx="10419183" cy="206206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山頂上提供了沙發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/>
            </a:r>
            <a:b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</a:b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可使遊客放鬆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並能同時欣賞三方五湖的美景</a:t>
            </a:r>
          </a:p>
        </p:txBody>
      </p:sp>
    </p:spTree>
    <p:extLst>
      <p:ext uri="{BB962C8B-B14F-4D97-AF65-F5344CB8AC3E}">
        <p14:creationId xmlns:p14="http://schemas.microsoft.com/office/powerpoint/2010/main" val="38684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Day6</a:t>
            </a:r>
            <a:endParaRPr lang="zh-TW" altLang="en-US" sz="9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387599"/>
            <a:ext cx="9144000" cy="2703385"/>
          </a:xfrm>
        </p:spPr>
        <p:txBody>
          <a:bodyPr>
            <a:noAutofit/>
          </a:bodyPr>
          <a:lstStyle/>
          <a:p>
            <a:r>
              <a:rPr lang="zh-TW" altLang="en-US" sz="4800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大阪環球影城主題樂園</a:t>
            </a:r>
            <a:endParaRPr lang="en-US" altLang="zh-TW" sz="4800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位於日本大阪市</a:t>
            </a:r>
            <a:r>
              <a:rPr lang="ja-JP" altLang="en-US" sz="3200" b="1" dirty="0">
                <a:uFillTx/>
                <a:latin typeface="華康雅風體W3(P)" panose="03000300000000000000" pitchFamily="66" charset="-120"/>
                <a:ea typeface="標楷體" panose="03000509000000000000" pitchFamily="65" charset="-120"/>
              </a:rPr>
              <a:t>，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是世界</a:t>
            </a:r>
            <a:r>
              <a:rPr lang="en-US" altLang="ja-JP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4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個環球影城主題公園之一</a:t>
            </a:r>
            <a:r>
              <a:rPr lang="en-US" altLang="ja-JP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1998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年</a:t>
            </a:r>
            <a:r>
              <a:rPr lang="en-US" altLang="ja-JP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10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月</a:t>
            </a:r>
            <a:r>
              <a:rPr lang="en-US" altLang="ja-JP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28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日動工</a:t>
            </a:r>
            <a:r>
              <a:rPr lang="ja-JP" altLang="en-US" sz="3200" b="1" dirty="0">
                <a:uFillTx/>
                <a:latin typeface="華康雅風體W3(P)" panose="03000300000000000000" pitchFamily="66" charset="-120"/>
                <a:ea typeface="標楷體" panose="03000509000000000000" pitchFamily="65" charset="-120"/>
              </a:rPr>
              <a:t>，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年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3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月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31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日開幕</a:t>
            </a:r>
            <a:r>
              <a:rPr lang="ja-JP" altLang="en-US" sz="3200" b="1" dirty="0">
                <a:uFillTx/>
                <a:latin typeface="華康雅風體W3(P)" panose="03000300000000000000" pitchFamily="66" charset="-120"/>
                <a:ea typeface="標楷體" panose="03000509000000000000" pitchFamily="65" charset="-120"/>
              </a:rPr>
              <a:t>。</a:t>
            </a:r>
            <a:endParaRPr lang="en-US" altLang="ja-JP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日本環球影城在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2012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年有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910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萬人次進場，在全世界的主題樂園中排名第九位，在亞洲排名第三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現在增設了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《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小小兵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》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特區，為遊客增加了一個全新的選擇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也為環球影城帶來了龐大的商機</a:t>
            </a:r>
            <a:endParaRPr lang="ja-JP" altLang="en-US" sz="3200" b="1" dirty="0">
              <a:uFillTx/>
              <a:latin typeface="華康雅風體W3(P)" panose="03000300000000000000" pitchFamily="66" charset="-120"/>
              <a:ea typeface="標楷體" panose="03000509000000000000" pitchFamily="65" charset="-120"/>
            </a:endParaRPr>
          </a:p>
          <a:p>
            <a:endParaRPr lang="zh-TW" altLang="en-US" sz="1600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446E4B1B-1D73-4AA1-B84E-0626B70DA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291731"/>
            <a:ext cx="5732107" cy="38071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A6DD8F18-9F4D-4EAA-AF0D-39B387370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22" y="2857650"/>
            <a:ext cx="5616855" cy="37445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標題 1">
            <a:extLst>
              <a:ext uri="{FF2B5EF4-FFF2-40B4-BE49-F238E27FC236}">
                <a16:creationId xmlns="" xmlns:a16="http://schemas.microsoft.com/office/drawing/2014/main" id="{530BCD67-435A-4353-8CA9-6DBE2C12C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911" y="-1189653"/>
            <a:ext cx="10419183" cy="206206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氣勢磅礡的巨大城堡</a:t>
            </a:r>
          </a:p>
        </p:txBody>
      </p:sp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0A5F5B3F-565B-4B76-B570-36D40C8FF1AA}"/>
              </a:ext>
            </a:extLst>
          </p:cNvPr>
          <p:cNvSpPr txBox="1">
            <a:spLocks/>
          </p:cNvSpPr>
          <p:nvPr/>
        </p:nvSpPr>
        <p:spPr>
          <a:xfrm>
            <a:off x="-634489" y="4234600"/>
            <a:ext cx="10419183" cy="20620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神秘的魔法街道</a:t>
            </a:r>
          </a:p>
        </p:txBody>
      </p:sp>
    </p:spTree>
    <p:extLst>
      <p:ext uri="{BB962C8B-B14F-4D97-AF65-F5344CB8AC3E}">
        <p14:creationId xmlns:p14="http://schemas.microsoft.com/office/powerpoint/2010/main" val="42057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BE1468A-0C25-401B-90C4-7B8CEAAD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9" y="2892490"/>
            <a:ext cx="5806483" cy="37897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77C57DBB-EEA9-48B6-A43D-4E187A7AB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20" y="2892490"/>
            <a:ext cx="5479214" cy="37897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softEdge rad="12700"/>
          </a:effectLst>
        </p:spPr>
      </p:pic>
      <p:sp>
        <p:nvSpPr>
          <p:cNvPr id="8" name="標題 1">
            <a:extLst>
              <a:ext uri="{FF2B5EF4-FFF2-40B4-BE49-F238E27FC236}">
                <a16:creationId xmlns="" xmlns:a16="http://schemas.microsoft.com/office/drawing/2014/main" id="{EE96479A-4838-43C4-82E6-5E9E7D33A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408" y="562997"/>
            <a:ext cx="10419183" cy="206206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小小兵專區</a:t>
            </a:r>
          </a:p>
        </p:txBody>
      </p:sp>
    </p:spTree>
    <p:extLst>
      <p:ext uri="{BB962C8B-B14F-4D97-AF65-F5344CB8AC3E}">
        <p14:creationId xmlns:p14="http://schemas.microsoft.com/office/powerpoint/2010/main" val="68025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462C0A6-CD12-47E4-8B60-668573512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1" y="3321146"/>
            <a:ext cx="5953659" cy="335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0A812DA4-AFBB-413B-9130-FB1F55F1BE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1" y="101327"/>
            <a:ext cx="5953658" cy="314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58C29793-A0F4-462F-952F-F537B662F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27" y="2364735"/>
            <a:ext cx="5250024" cy="4306653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="" xmlns:a16="http://schemas.microsoft.com/office/drawing/2014/main" id="{B39F48A8-A3CF-4CB4-970D-291EB48CB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955" y="-303502"/>
            <a:ext cx="10419183" cy="206206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夜晚的環球影城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&amp;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夜間大遊行</a:t>
            </a:r>
          </a:p>
        </p:txBody>
      </p:sp>
    </p:spTree>
    <p:extLst>
      <p:ext uri="{BB962C8B-B14F-4D97-AF65-F5344CB8AC3E}">
        <p14:creationId xmlns:p14="http://schemas.microsoft.com/office/powerpoint/2010/main" val="5764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Day7</a:t>
            </a:r>
            <a:endParaRPr lang="zh-TW" altLang="en-US" sz="9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5164" y="2299729"/>
            <a:ext cx="12021671" cy="2258541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大阪城公園</a:t>
            </a:r>
            <a:endParaRPr lang="en-US" altLang="zh-TW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大阪城，位於日本大阪市中央區的大阪城公園內，為大阪名勝之一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和名古屋城、熊本城並列日本歷史上的三名城，別名「金城」或「錦城」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在天下統一的桃山時代是豐臣秀吉的居城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&amp;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政權的中心。後來德川家康以兩次大坂之役消滅了豐臣家，此後大坂城成為江戶幕府控制西日本大名的重要據點。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現在的大阪城為豐臣秀吉時期的三分之一大小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zh-TW" altLang="en-US" sz="1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87" y="423334"/>
            <a:ext cx="9092106" cy="6061404"/>
          </a:xfr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85091" y="29857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學校交流</a:t>
            </a:r>
            <a:endParaRPr lang="zh-TW" altLang="en-US" sz="4000" dirty="0">
              <a:solidFill>
                <a:schemeClr val="bg1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15" y="630852"/>
            <a:ext cx="522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標題 2"/>
          <p:cNvSpPr>
            <a:spLocks noGrp="1"/>
          </p:cNvSpPr>
          <p:nvPr>
            <p:ph type="subTitle" idx="1"/>
          </p:nvPr>
        </p:nvSpPr>
        <p:spPr>
          <a:xfrm>
            <a:off x="3247850" y="1575210"/>
            <a:ext cx="6533661" cy="2876916"/>
          </a:xfrm>
        </p:spPr>
        <p:txBody>
          <a:bodyPr>
            <a:no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zh-TW" altLang="en-US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雙方校長致詞</a:t>
            </a:r>
            <a:endParaRPr lang="en-US" altLang="zh-TW" sz="4400" dirty="0" smtClean="0">
              <a:solidFill>
                <a:srgbClr val="C0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zh-TW" altLang="en-US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雙方學生代表致詞</a:t>
            </a:r>
            <a:endParaRPr lang="en-US" altLang="zh-TW" sz="4400" dirty="0" smtClean="0">
              <a:solidFill>
                <a:srgbClr val="C0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zh-TW" altLang="en-US" sz="4400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雙方學校表演</a:t>
            </a: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zh-TW" altLang="en-US" sz="4400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校園參觀</a:t>
            </a:r>
            <a:endParaRPr lang="en-US" altLang="zh-TW" sz="4400" dirty="0">
              <a:solidFill>
                <a:srgbClr val="C0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zh-TW" altLang="en-US" sz="4400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課程體驗</a:t>
            </a:r>
            <a:r>
              <a:rPr lang="en-US" altLang="zh-TW" sz="4400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(</a:t>
            </a:r>
            <a:r>
              <a:rPr lang="zh-TW" altLang="en-US" sz="4400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語文、實</a:t>
            </a:r>
            <a:r>
              <a:rPr lang="zh-TW" altLang="en-US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作</a:t>
            </a:r>
            <a:r>
              <a:rPr lang="en-US" altLang="zh-TW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)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zh-TW" altLang="en-US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學生交流</a:t>
            </a:r>
            <a:r>
              <a:rPr lang="en-US" altLang="zh-TW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(</a:t>
            </a:r>
            <a:r>
              <a:rPr lang="zh-TW" altLang="en-US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用餐、對話</a:t>
            </a:r>
            <a:r>
              <a:rPr lang="en-US" altLang="zh-TW" sz="4400" dirty="0" smtClean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)</a:t>
            </a:r>
            <a:endParaRPr lang="zh-TW" altLang="en-US" sz="4400" dirty="0">
              <a:solidFill>
                <a:srgbClr val="C0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84867" y="540821"/>
            <a:ext cx="6677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學校交流活動</a:t>
            </a:r>
            <a:endParaRPr lang="en-US" altLang="zh-TW" sz="4400" b="1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33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85091" y="29857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學校交流</a:t>
            </a:r>
            <a:endParaRPr lang="zh-TW" altLang="en-US" sz="4000" dirty="0">
              <a:solidFill>
                <a:schemeClr val="bg1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113894" y="5926755"/>
            <a:ext cx="6677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石川縣立金澤錦丘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高等學校</a:t>
            </a:r>
            <a:endParaRPr lang="en-US" altLang="zh-TW" sz="4000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23" y="474136"/>
            <a:ext cx="9412024" cy="531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Day1</a:t>
            </a:r>
            <a:endParaRPr lang="zh-TW" altLang="en-US" sz="9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2732859"/>
          </a:xfrm>
        </p:spPr>
        <p:txBody>
          <a:bodyPr>
            <a:normAutofit lnSpcReduction="10000"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名古屋電視塔</a:t>
            </a:r>
            <a:endParaRPr lang="en-US" altLang="zh-TW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名古屋市中心地標之一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隨著其他市的數位塔完工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加上塔齡老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發射電波強度不足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於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2011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結束廣播電塔的使命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可從塔中的空中展望台眺望鈴鹿山以及伊勢灣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38" y="3851833"/>
            <a:ext cx="3681213" cy="276090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76" y="3399656"/>
            <a:ext cx="4540024" cy="33593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38" y="427974"/>
            <a:ext cx="3988269" cy="342385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69805" y="2651504"/>
            <a:ext cx="4026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於學生休息室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進行午餐交流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413915" y="6008504"/>
            <a:ext cx="233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中午午餐便當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44804" y="427974"/>
            <a:ext cx="6677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午餐交流</a:t>
            </a:r>
            <a:endParaRPr lang="en-US" altLang="zh-TW" sz="4800" b="1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76" y="427974"/>
            <a:ext cx="4540024" cy="300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7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" y="0"/>
            <a:ext cx="12192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8525"/>
            <a:ext cx="4892633" cy="366947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9902" y="295767"/>
            <a:ext cx="514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致詞、學校介紹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343" y="4167"/>
            <a:ext cx="4348803" cy="326160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91" y="3188525"/>
            <a:ext cx="4892632" cy="366947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758425" y="2665305"/>
            <a:ext cx="194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校長致詞</a:t>
            </a:r>
          </a:p>
        </p:txBody>
      </p:sp>
      <p:sp>
        <p:nvSpPr>
          <p:cNvPr id="8" name="等腰三角形 7"/>
          <p:cNvSpPr/>
          <p:nvPr/>
        </p:nvSpPr>
        <p:spPr>
          <a:xfrm rot="10800000">
            <a:off x="466877" y="2801019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9904146" y="846053"/>
            <a:ext cx="2353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代表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日文致詞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綜一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甲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黃宇瑒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等腰三角形 10"/>
          <p:cNvSpPr/>
          <p:nvPr/>
        </p:nvSpPr>
        <p:spPr>
          <a:xfrm rot="16200000">
            <a:off x="10165211" y="585368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5055540" y="5023262"/>
            <a:ext cx="23538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代表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英文學校介紹</a:t>
            </a:r>
            <a:endParaRPr lang="en-US" altLang="zh-TW" sz="28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甲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陳奕翔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蔣景仲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等腰三角形 13"/>
          <p:cNvSpPr/>
          <p:nvPr/>
        </p:nvSpPr>
        <p:spPr>
          <a:xfrm rot="5400000">
            <a:off x="6860978" y="4751592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" y="15259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9902" y="295767"/>
            <a:ext cx="514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兩校表演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1753831" y="5571849"/>
            <a:ext cx="332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對方學校劍道表演</a:t>
            </a:r>
          </a:p>
        </p:txBody>
      </p:sp>
      <p:sp>
        <p:nvSpPr>
          <p:cNvPr id="8" name="等腰三角形 7"/>
          <p:cNvSpPr/>
          <p:nvPr/>
        </p:nvSpPr>
        <p:spPr>
          <a:xfrm>
            <a:off x="1462283" y="5707563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5555343" y="5534475"/>
            <a:ext cx="23538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儀隊帥氣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演出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製一甲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徐煜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翔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室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二甲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顏彤容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等腰三角形 13"/>
          <p:cNvSpPr/>
          <p:nvPr/>
        </p:nvSpPr>
        <p:spPr>
          <a:xfrm rot="5400000">
            <a:off x="7468923" y="5262805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74" y="0"/>
            <a:ext cx="4877069" cy="352453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58" y="3524530"/>
            <a:ext cx="4362439" cy="327182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1551099"/>
            <a:ext cx="5267133" cy="39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6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" y="15259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9902" y="295767"/>
            <a:ext cx="5568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課程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交流</a:t>
            </a:r>
            <a: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-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家政課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839431" y="1431928"/>
            <a:ext cx="370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和日本學生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一起上課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製作飯糰、味噌湯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1462283" y="5707563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5555343" y="5534475"/>
            <a:ext cx="23538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儀隊帥氣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演出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製一甲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徐煜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翔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室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二甲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顏彤容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等腰三角形 13"/>
          <p:cNvSpPr/>
          <p:nvPr/>
        </p:nvSpPr>
        <p:spPr>
          <a:xfrm rot="5400000">
            <a:off x="7468923" y="5262805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076">
            <a:off x="1189813" y="2928667"/>
            <a:ext cx="2829791" cy="377305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30" y="980214"/>
            <a:ext cx="3395676" cy="254675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634" y="505762"/>
            <a:ext cx="3492366" cy="261927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97" y="4010537"/>
            <a:ext cx="3836942" cy="2877707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634" y="3526971"/>
            <a:ext cx="3577552" cy="268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9902" y="295767"/>
            <a:ext cx="5568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課程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交流</a:t>
            </a:r>
            <a: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-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英文課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839431" y="1431928"/>
            <a:ext cx="370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和日本學生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一起上課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用英文討論學校校規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1462283" y="5707563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67" y="3882165"/>
            <a:ext cx="3910662" cy="297583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44" y="1431928"/>
            <a:ext cx="3266984" cy="245023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045527"/>
            <a:ext cx="3749964" cy="2812473"/>
          </a:xfrm>
          <a:prstGeom prst="rect">
            <a:avLst/>
          </a:prstGeom>
        </p:spPr>
      </p:pic>
      <p:pic>
        <p:nvPicPr>
          <p:cNvPr id="20" name="圖片 19" descr="IMAG5565.jpg"/>
          <p:cNvPicPr>
            <a:picLocks noChangeAspect="1"/>
          </p:cNvPicPr>
          <p:nvPr/>
        </p:nvPicPr>
        <p:blipFill rotWithShape="1">
          <a:blip r:embed="rId6" cstate="print"/>
          <a:srcRect l="6096" t="16460" r="10700" b="9965"/>
          <a:stretch/>
        </p:blipFill>
        <p:spPr>
          <a:xfrm>
            <a:off x="8070528" y="3202064"/>
            <a:ext cx="4187469" cy="2907334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28" y="61463"/>
            <a:ext cx="4187469" cy="314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73576" y="557024"/>
            <a:ext cx="5568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校園特色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8184776" y="5021506"/>
            <a:ext cx="370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無所不在的販賣機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>
            <a:off x="2576538" y="2278287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DSC074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2443" y="0"/>
            <a:ext cx="5479701" cy="4972878"/>
          </a:xfrm>
          <a:prstGeom prst="rect">
            <a:avLst/>
          </a:prstGeom>
        </p:spPr>
      </p:pic>
      <p:pic>
        <p:nvPicPr>
          <p:cNvPr id="12" name="圖片 11" descr="353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736598"/>
            <a:ext cx="2868087" cy="3770244"/>
          </a:xfrm>
          <a:prstGeom prst="rect">
            <a:avLst/>
          </a:prstGeom>
        </p:spPr>
      </p:pic>
      <p:pic>
        <p:nvPicPr>
          <p:cNvPr id="13" name="圖片 12" descr="3536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087" y="3331733"/>
            <a:ext cx="2927734" cy="390276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2868087" y="2385441"/>
            <a:ext cx="4149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環境整潔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主任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說值得討論的議題</a:t>
            </a:r>
          </a:p>
        </p:txBody>
      </p:sp>
      <p:sp>
        <p:nvSpPr>
          <p:cNvPr id="18" name="等腰三角形 17"/>
          <p:cNvSpPr/>
          <p:nvPr/>
        </p:nvSpPr>
        <p:spPr>
          <a:xfrm>
            <a:off x="7888841" y="5157220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" y="0"/>
            <a:ext cx="12192000" cy="6858000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85091" y="29857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學校交流</a:t>
            </a:r>
            <a:endParaRPr lang="zh-TW" altLang="en-US" sz="4000" dirty="0">
              <a:solidFill>
                <a:schemeClr val="bg1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113894" y="5926755"/>
            <a:ext cx="6677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福井縣立敦賀工業高等學校</a:t>
            </a:r>
            <a:endParaRPr lang="en-US" altLang="zh-TW" sz="4000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t="10216" r="3084" b="5142"/>
          <a:stretch/>
        </p:blipFill>
        <p:spPr>
          <a:xfrm>
            <a:off x="2187018" y="115549"/>
            <a:ext cx="8269794" cy="58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9902" y="295767"/>
            <a:ext cx="5145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校長致詞</a:t>
            </a:r>
            <a:endParaRPr lang="en-US" altLang="zh-TW" sz="4800" b="1" dirty="0" smtClean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兩校互換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禮物</a:t>
            </a:r>
          </a:p>
        </p:txBody>
      </p:sp>
      <p:sp>
        <p:nvSpPr>
          <p:cNvPr id="11" name="等腰三角形 10"/>
          <p:cNvSpPr/>
          <p:nvPr/>
        </p:nvSpPr>
        <p:spPr>
          <a:xfrm rot="16200000">
            <a:off x="10165211" y="585368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 descr="IMAG56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5310" y="-59956"/>
            <a:ext cx="5886690" cy="4260167"/>
          </a:xfrm>
          <a:prstGeom prst="rect">
            <a:avLst/>
          </a:prstGeom>
        </p:spPr>
      </p:pic>
      <p:pic>
        <p:nvPicPr>
          <p:cNvPr id="13" name="圖片 12" descr="IMAG5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52766"/>
            <a:ext cx="6095998" cy="42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9902" y="295767"/>
            <a:ext cx="514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致詞、學校介紹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5868065" y="5903893"/>
            <a:ext cx="1949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方學生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英文致詞</a:t>
            </a:r>
          </a:p>
        </p:txBody>
      </p:sp>
      <p:sp>
        <p:nvSpPr>
          <p:cNvPr id="8" name="等腰三角形 7"/>
          <p:cNvSpPr/>
          <p:nvPr/>
        </p:nvSpPr>
        <p:spPr>
          <a:xfrm>
            <a:off x="2691074" y="4847033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9904146" y="846053"/>
            <a:ext cx="2353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代表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日文致詞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綜一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甲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黃宇瑒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等腰三角形 10"/>
          <p:cNvSpPr/>
          <p:nvPr/>
        </p:nvSpPr>
        <p:spPr>
          <a:xfrm rot="16200000">
            <a:off x="10165211" y="585368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2282194" y="4720752"/>
            <a:ext cx="23538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代表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英文學校介紹</a:t>
            </a:r>
            <a:endParaRPr lang="en-US" altLang="zh-TW" sz="28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甲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陳奕翔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蔣景仲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等腰三角形 13"/>
          <p:cNvSpPr/>
          <p:nvPr/>
        </p:nvSpPr>
        <p:spPr>
          <a:xfrm rot="5400000">
            <a:off x="6986874" y="5621198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b="11781"/>
          <a:stretch/>
        </p:blipFill>
        <p:spPr>
          <a:xfrm>
            <a:off x="5868065" y="49185"/>
            <a:ext cx="4036081" cy="318852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868" y="3339651"/>
            <a:ext cx="4691132" cy="35183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17105" r="20360" b="10361"/>
          <a:stretch/>
        </p:blipFill>
        <p:spPr bwMode="auto">
          <a:xfrm>
            <a:off x="612651" y="1339482"/>
            <a:ext cx="4756518" cy="338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08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9902" y="295767"/>
            <a:ext cx="514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雙方學校表演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5366452" y="5909404"/>
            <a:ext cx="1949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本校表演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唱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校歌</a:t>
            </a:r>
          </a:p>
        </p:txBody>
      </p:sp>
      <p:sp>
        <p:nvSpPr>
          <p:cNvPr id="8" name="等腰三角形 7"/>
          <p:cNvSpPr/>
          <p:nvPr/>
        </p:nvSpPr>
        <p:spPr>
          <a:xfrm>
            <a:off x="1582090" y="5731385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5366452" y="1291668"/>
            <a:ext cx="23538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表演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樂器演奏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機加二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林啟東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機一乙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巫珞榳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綜一甲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劉瑞哲</a:t>
            </a:r>
          </a:p>
        </p:txBody>
      </p:sp>
      <p:sp>
        <p:nvSpPr>
          <p:cNvPr id="11" name="等腰三角形 10"/>
          <p:cNvSpPr/>
          <p:nvPr/>
        </p:nvSpPr>
        <p:spPr>
          <a:xfrm rot="5060018">
            <a:off x="7318108" y="1000869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1698908" y="5526892"/>
            <a:ext cx="2671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日方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表演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管樂演奏樂曲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等腰三角形 13"/>
          <p:cNvSpPr/>
          <p:nvPr/>
        </p:nvSpPr>
        <p:spPr>
          <a:xfrm rot="5400000">
            <a:off x="6986874" y="5621198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26264"/>
          <a:stretch/>
        </p:blipFill>
        <p:spPr>
          <a:xfrm>
            <a:off x="7350718" y="3353771"/>
            <a:ext cx="4841281" cy="346668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16512" r="18198" b="28091"/>
          <a:stretch/>
        </p:blipFill>
        <p:spPr>
          <a:xfrm>
            <a:off x="7720302" y="21646"/>
            <a:ext cx="4465679" cy="333212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5" y="1870049"/>
            <a:ext cx="4875791" cy="365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1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4">
            <a:extLst>
              <a:ext uri="{FF2B5EF4-FFF2-40B4-BE49-F238E27FC236}">
                <a16:creationId xmlns="" xmlns:a16="http://schemas.microsoft.com/office/drawing/2014/main" id="{6B899720-E714-4E49-BDF0-10B94707B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45929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[</a:t>
            </a:r>
            <a:r>
              <a:rPr lang="zh-TW" altLang="en-US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夜晚時</a:t>
            </a:r>
            <a:r>
              <a:rPr lang="en-US" altLang="zh-TW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在燈光點綴下十分浪漫</a:t>
            </a:r>
            <a:r>
              <a:rPr lang="en-US" altLang="zh-TW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]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[</a:t>
            </a:r>
            <a:r>
              <a:rPr lang="zh-TW" altLang="en-US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被譽為戀人的聖地</a:t>
            </a:r>
            <a:r>
              <a:rPr lang="en-US" altLang="zh-TW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]</a:t>
            </a:r>
            <a:endParaRPr lang="zh-TW" altLang="en-US" sz="4800" b="1" dirty="0">
              <a:solidFill>
                <a:srgbClr val="000000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14164FEE-36BC-46E8-ACD4-21ED507DE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385000"/>
            <a:ext cx="2330223" cy="4142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sp>
        <p:nvSpPr>
          <p:cNvPr id="12" name="副標題 4">
            <a:extLst>
              <a:ext uri="{FF2B5EF4-FFF2-40B4-BE49-F238E27FC236}">
                <a16:creationId xmlns="" xmlns:a16="http://schemas.microsoft.com/office/drawing/2014/main" id="{8F9205DE-4312-447A-8FAB-07E614AD10C1}"/>
              </a:ext>
            </a:extLst>
          </p:cNvPr>
          <p:cNvSpPr txBox="1">
            <a:spLocks/>
          </p:cNvSpPr>
          <p:nvPr/>
        </p:nvSpPr>
        <p:spPr>
          <a:xfrm>
            <a:off x="1523998" y="253382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適合有男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(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女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)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朋友</a:t>
            </a:r>
            <a:endParaRPr lang="en-US" altLang="zh-TW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一同留下紀念的石碑</a:t>
            </a:r>
            <a:endParaRPr lang="en-US" altLang="zh-TW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(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左圖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)</a:t>
            </a:r>
            <a:endParaRPr lang="zh-TW" altLang="en-US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FA1418B4-E936-48B8-990E-E39F431D0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780" y="2386618"/>
            <a:ext cx="2330223" cy="4141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8100"/>
          </a:effectLst>
        </p:spPr>
      </p:pic>
      <p:sp>
        <p:nvSpPr>
          <p:cNvPr id="17" name="副標題 4">
            <a:extLst>
              <a:ext uri="{FF2B5EF4-FFF2-40B4-BE49-F238E27FC236}">
                <a16:creationId xmlns="" xmlns:a16="http://schemas.microsoft.com/office/drawing/2014/main" id="{476B3A3A-C3B7-40AC-8FDC-27F82F2FF418}"/>
              </a:ext>
            </a:extLst>
          </p:cNvPr>
          <p:cNvSpPr txBox="1">
            <a:spLocks/>
          </p:cNvSpPr>
          <p:nvPr/>
        </p:nvSpPr>
        <p:spPr>
          <a:xfrm>
            <a:off x="1523998" y="48718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適合沒男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(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女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)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朋友</a:t>
            </a:r>
            <a:endParaRPr lang="en-US" altLang="zh-TW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獨自留下紀念的石碑</a:t>
            </a:r>
            <a:endParaRPr lang="en-US" altLang="zh-TW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(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右圖</a:t>
            </a:r>
            <a:r>
              <a:rPr lang="en-US" altLang="zh-TW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)</a:t>
            </a:r>
          </a:p>
          <a:p>
            <a:endParaRPr lang="zh-TW" altLang="en-US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05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9902" y="295767"/>
            <a:ext cx="514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雙方學校表演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4428289" y="5939216"/>
            <a:ext cx="3335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本校表演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儀隊</a:t>
            </a:r>
          </a:p>
        </p:txBody>
      </p:sp>
      <p:sp>
        <p:nvSpPr>
          <p:cNvPr id="14" name="等腰三角形 13"/>
          <p:cNvSpPr/>
          <p:nvPr/>
        </p:nvSpPr>
        <p:spPr>
          <a:xfrm>
            <a:off x="4779506" y="6074930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5" t="11691" r="24860" b="4215"/>
          <a:stretch/>
        </p:blipFill>
        <p:spPr>
          <a:xfrm>
            <a:off x="3439445" y="1379135"/>
            <a:ext cx="5563878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9902" y="295767"/>
            <a:ext cx="5568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課程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交流</a:t>
            </a:r>
            <a: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-</a:t>
            </a:r>
          </a:p>
          <a:p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 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 化學課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1462283" y="5707563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15" y="2832258"/>
            <a:ext cx="4532847" cy="402574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8"/>
          <a:stretch/>
        </p:blipFill>
        <p:spPr>
          <a:xfrm>
            <a:off x="-157592" y="2832258"/>
            <a:ext cx="3531297" cy="402574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630" r="32933" b="14110"/>
          <a:stretch/>
        </p:blipFill>
        <p:spPr>
          <a:xfrm>
            <a:off x="7906463" y="2832258"/>
            <a:ext cx="4285537" cy="402574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27" y="0"/>
            <a:ext cx="4187469" cy="283225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11" y="0"/>
            <a:ext cx="3883278" cy="296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55427" y="474470"/>
            <a:ext cx="5568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交流歡迎會</a:t>
            </a:r>
            <a:endParaRPr lang="en-US" altLang="zh-TW" sz="4800" b="1" dirty="0" smtClean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1462283" y="5707563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43" y="3125036"/>
            <a:ext cx="4841157" cy="373296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9" r="3730"/>
          <a:stretch/>
        </p:blipFill>
        <p:spPr>
          <a:xfrm>
            <a:off x="770344" y="2686364"/>
            <a:ext cx="3327404" cy="417163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748" y="651397"/>
            <a:ext cx="3722737" cy="247364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6" b="6891"/>
          <a:stretch/>
        </p:blipFill>
        <p:spPr>
          <a:xfrm>
            <a:off x="4097748" y="3125036"/>
            <a:ext cx="3253095" cy="3796898"/>
          </a:xfrm>
          <a:prstGeom prst="rect">
            <a:avLst/>
          </a:prstGeom>
        </p:spPr>
      </p:pic>
      <p:pic>
        <p:nvPicPr>
          <p:cNvPr id="10" name="圖片 9" descr="IMAG5851.jpg"/>
          <p:cNvPicPr>
            <a:picLocks noChangeAspect="1"/>
          </p:cNvPicPr>
          <p:nvPr/>
        </p:nvPicPr>
        <p:blipFill rotWithShape="1">
          <a:blip r:embed="rId7" cstate="print"/>
          <a:srcRect l="23351" t="4936"/>
          <a:stretch/>
        </p:blipFill>
        <p:spPr>
          <a:xfrm>
            <a:off x="7712587" y="-1"/>
            <a:ext cx="4479413" cy="31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9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87" y="423334"/>
            <a:ext cx="9092106" cy="6061404"/>
          </a:xfr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85091" y="29857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HOMESTAY</a:t>
            </a:r>
            <a:br>
              <a:rPr lang="en-US" altLang="zh-TW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</a:br>
            <a:r>
              <a:rPr lang="zh-TW" altLang="en-US" sz="4000" dirty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漁</a:t>
            </a:r>
            <a:r>
              <a:rPr lang="zh-TW" altLang="en-US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村</a:t>
            </a:r>
            <a:r>
              <a:rPr lang="zh-TW" altLang="en-US" sz="4000" dirty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體驗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98" y="505805"/>
            <a:ext cx="522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1608" y="179595"/>
            <a:ext cx="10515600" cy="1325563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HOMESTAY</a:t>
            </a:r>
            <a:b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</a:b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日本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福井漁村民家住宿體驗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2816" y="153218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福井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漁村介紹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</a:rPr>
              <a:t>日本福井漁村在我們的旅途印象中佔了很的大一部份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</a:rPr>
              <a:t>，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</a:rPr>
              <a:t>一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</a:rPr>
              <a:t>下車就有一股濃濃的海味融入鼻腔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</a:rPr>
              <a:t>，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</a:rPr>
              <a:t>以及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</a:rPr>
              <a:t>熱情接待的主辦單位，這讓我們有點感動。</a:t>
            </a:r>
            <a:endParaRPr lang="en-US" altLang="zh-TW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248" y="3564835"/>
            <a:ext cx="3533914" cy="30877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39" y="471683"/>
            <a:ext cx="5009322" cy="29341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2" y="3591341"/>
            <a:ext cx="3525078" cy="30745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" y="3408373"/>
            <a:ext cx="4369797" cy="327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3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帶著期待的心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/>
            </a:r>
            <a:b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和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home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爸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home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媽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相見歡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/>
            </a:r>
            <a:b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由他們帶領我們到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即將待一個晚上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我們在日本的家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" r="7129"/>
          <a:stretch>
            <a:fillRect/>
          </a:stretch>
        </p:blipFill>
        <p:spPr>
          <a:xfrm>
            <a:off x="7791938" y="4264822"/>
            <a:ext cx="4155700" cy="252151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06" y="385550"/>
            <a:ext cx="7317532" cy="4116111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281608" y="2739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入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村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儀式</a:t>
            </a:r>
            <a:endParaRPr lang="zh-TW" altLang="en-US" sz="3600" b="1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6369" y="225911"/>
            <a:ext cx="10515600" cy="1325563"/>
          </a:xfrm>
        </p:spPr>
        <p:txBody>
          <a:bodyPr>
            <a:normAutofit fontScale="90000"/>
          </a:bodyPr>
          <a:lstStyle/>
          <a:p>
            <a:pPr marL="685800" indent="-685800">
              <a:buFont typeface="Wingdings" panose="05000000000000000000" pitchFamily="2" charset="2"/>
              <a:buChar char="u"/>
            </a:pP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體驗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豐盛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的</a:t>
            </a:r>
            <a: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/>
            </a:r>
            <a:b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</a:b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漁村晚餐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10307"/>
          <a:stretch/>
        </p:blipFill>
        <p:spPr>
          <a:xfrm>
            <a:off x="114137" y="2287547"/>
            <a:ext cx="3670347" cy="264041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07891" y="5069402"/>
            <a:ext cx="34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校長、主任、組長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到</a:t>
            </a:r>
            <a:endParaRPr lang="en-US" altLang="zh-TW" sz="2400" dirty="0" smtClean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各民宿家探訪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5142" y="-244891"/>
            <a:ext cx="2696067" cy="359273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974" y="203440"/>
            <a:ext cx="2851041" cy="379924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23" y="3033807"/>
            <a:ext cx="4797550" cy="3600191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8909541" y="4015276"/>
            <a:ext cx="3476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▲豐盛的海鮮料理</a:t>
            </a:r>
            <a:endParaRPr lang="zh-TW" altLang="en-US" sz="36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18" y="4632279"/>
            <a:ext cx="3188674" cy="214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68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endParaRPr lang="zh-TW" altLang="en-US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4" y="850279"/>
            <a:ext cx="7569300" cy="5683381"/>
          </a:xfrm>
          <a:prstGeom prst="rect">
            <a:avLst/>
          </a:prstGeom>
        </p:spPr>
      </p:pic>
      <p:sp>
        <p:nvSpPr>
          <p:cNvPr id="15" name="標題 1"/>
          <p:cNvSpPr txBox="1">
            <a:spLocks/>
          </p:cNvSpPr>
          <p:nvPr/>
        </p:nvSpPr>
        <p:spPr>
          <a:xfrm>
            <a:off x="295354" y="4526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buFont typeface="Wingdings" panose="05000000000000000000" pitchFamily="2" charset="2"/>
              <a:buChar char="u"/>
            </a:pP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特別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體驗</a:t>
            </a:r>
            <a: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-</a:t>
            </a:r>
          </a:p>
          <a:p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 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  觀賞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藍藻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756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44416" y="17240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所有的人凌晨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3:40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集合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/>
            </a:r>
            <a:b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準備和當地漁民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一起出海捕魚</a:t>
            </a:r>
            <a:endParaRPr lang="en-US" altLang="zh-TW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endParaRPr lang="zh-TW" altLang="en-US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78" y="413777"/>
            <a:ext cx="3618660" cy="271399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514887" y="6129199"/>
            <a:ext cx="3096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</a:t>
            </a: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一大早出海捕魚</a:t>
            </a:r>
            <a:endParaRPr lang="zh-TW" altLang="en-US" sz="20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13" y="413777"/>
            <a:ext cx="3324660" cy="5910508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8781371" y="6335827"/>
            <a:ext cx="2915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</a:t>
            </a: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前往船隻中</a:t>
            </a:r>
            <a:endParaRPr lang="zh-TW" altLang="en-US" sz="20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96" y="3127771"/>
            <a:ext cx="4455042" cy="3341282"/>
          </a:xfrm>
          <a:prstGeom prst="rect">
            <a:avLst/>
          </a:prstGeom>
        </p:spPr>
      </p:pic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506369" y="225911"/>
            <a:ext cx="10515600" cy="1325563"/>
          </a:xfrm>
        </p:spPr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出海捕魚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98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出海捕魚</a:t>
            </a:r>
            <a:endParaRPr lang="en-US" altLang="zh-TW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endParaRPr lang="zh-TW" altLang="en-US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44" y="3429000"/>
            <a:ext cx="3993661" cy="299524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63624" y="5068797"/>
            <a:ext cx="347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</a:t>
            </a:r>
            <a:r>
              <a:rPr lang="zh-TW" altLang="en-US" sz="20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捕魚影片</a:t>
            </a:r>
            <a:endParaRPr lang="zh-TW" altLang="en-US" sz="20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734015" y="6340849"/>
            <a:ext cx="3060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</a:t>
            </a: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校長</a:t>
            </a:r>
            <a:r>
              <a:rPr lang="zh-TW" altLang="en-US" sz="20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拿丁沙魚</a:t>
            </a: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餵海鷗</a:t>
            </a:r>
            <a:endParaRPr lang="zh-TW" altLang="en-US" sz="20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86" y="414589"/>
            <a:ext cx="4012414" cy="3009311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9000201" y="2558219"/>
            <a:ext cx="2915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</a:t>
            </a: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辛苦的漁民</a:t>
            </a:r>
            <a:r>
              <a:rPr lang="zh-TW" altLang="en-US" sz="20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們</a:t>
            </a:r>
            <a:endParaRPr lang="zh-TW" altLang="en-US" sz="20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07" y="2527196"/>
            <a:ext cx="3268271" cy="245120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41" y="3088363"/>
            <a:ext cx="4012414" cy="3009310"/>
          </a:xfrm>
          <a:prstGeom prst="rect">
            <a:avLst/>
          </a:prstGeom>
        </p:spPr>
      </p:pic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>
            <a:off x="506369" y="225911"/>
            <a:ext cx="10515600" cy="1325563"/>
          </a:xfrm>
        </p:spPr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出海捕魚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6738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4">
            <a:extLst>
              <a:ext uri="{FF2B5EF4-FFF2-40B4-BE49-F238E27FC236}">
                <a16:creationId xmlns="" xmlns:a16="http://schemas.microsoft.com/office/drawing/2014/main" id="{6B899720-E714-4E49-BDF0-10B94707B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9793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[</a:t>
            </a:r>
            <a:r>
              <a:rPr lang="zh-TW" altLang="en-US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白天與夜晚的名古屋電視塔</a:t>
            </a:r>
            <a:r>
              <a:rPr lang="en-US" altLang="zh-TW" sz="4800" b="1" dirty="0">
                <a:solidFill>
                  <a:srgbClr val="000000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]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C410CF27-76AC-4A3F-8697-3B9FB61CC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7" y="1765559"/>
            <a:ext cx="3919044" cy="2204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sp>
        <p:nvSpPr>
          <p:cNvPr id="13" name="副標題 4">
            <a:extLst>
              <a:ext uri="{FF2B5EF4-FFF2-40B4-BE49-F238E27FC236}">
                <a16:creationId xmlns="" xmlns:a16="http://schemas.microsoft.com/office/drawing/2014/main" id="{ECD8DDD4-1767-4591-B27A-6E1E3B32A53A}"/>
              </a:ext>
            </a:extLst>
          </p:cNvPr>
          <p:cNvSpPr txBox="1">
            <a:spLocks/>
          </p:cNvSpPr>
          <p:nvPr/>
        </p:nvSpPr>
        <p:spPr>
          <a:xfrm>
            <a:off x="1654637" y="274854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/>
              <a:t>←</a:t>
            </a:r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夜晚裡的電視塔</a:t>
            </a:r>
            <a:endParaRPr lang="en-US" altLang="zh-TW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zh-TW" altLang="en-US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A4B859F-4517-448F-82D6-E631B5779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7" y="4182187"/>
            <a:ext cx="3919044" cy="2444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F475D596-8217-4EFD-B491-B2044DBAD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86" y="1837566"/>
            <a:ext cx="3016987" cy="477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55BB8446-E90F-4EEB-864E-4BE76892B577}"/>
              </a:ext>
            </a:extLst>
          </p:cNvPr>
          <p:cNvSpPr/>
          <p:nvPr/>
        </p:nvSpPr>
        <p:spPr>
          <a:xfrm>
            <a:off x="5218922" y="502043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白天時的電視塔</a:t>
            </a:r>
            <a:r>
              <a:rPr lang="zh-TW" altLang="en-US" sz="3200" dirty="0"/>
              <a:t>→</a:t>
            </a:r>
            <a:endParaRPr lang="en-US" altLang="zh-TW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zh-TW" altLang="en-US" sz="3200" b="1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027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出海捕魚</a:t>
            </a:r>
            <a:endParaRPr lang="en-US" altLang="zh-TW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endParaRPr lang="zh-TW" altLang="en-US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63624" y="5209474"/>
            <a:ext cx="347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捕到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的海鮮</a:t>
            </a:r>
            <a:endParaRPr lang="zh-TW" altLang="en-US" sz="24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017656" y="4829327"/>
            <a:ext cx="3060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現捕現吃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9000201" y="2558219"/>
            <a:ext cx="2915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</a:t>
            </a: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辛苦的漁民</a:t>
            </a:r>
            <a:r>
              <a:rPr lang="zh-TW" altLang="en-US" sz="20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們</a:t>
            </a:r>
            <a:endParaRPr lang="zh-TW" altLang="en-US" sz="20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2" y="2667873"/>
            <a:ext cx="3388801" cy="254160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991" y="266097"/>
            <a:ext cx="3240143" cy="432019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31" y="266097"/>
            <a:ext cx="3636260" cy="272719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17" y="2993293"/>
            <a:ext cx="4695955" cy="3521966"/>
          </a:xfrm>
          <a:prstGeom prst="rect">
            <a:avLst/>
          </a:prstGeom>
        </p:spPr>
      </p:pic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506369" y="225911"/>
            <a:ext cx="10515600" cy="1325563"/>
          </a:xfrm>
        </p:spPr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出海捕魚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582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21" y="4436217"/>
            <a:ext cx="2744196" cy="205814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04" y="4436217"/>
            <a:ext cx="2699743" cy="202480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1999622"/>
            <a:ext cx="4600088" cy="366653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8471" r="2729" b="16110"/>
          <a:stretch/>
        </p:blipFill>
        <p:spPr>
          <a:xfrm>
            <a:off x="5548924" y="351692"/>
            <a:ext cx="6423888" cy="39624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1101284" y="5779997"/>
            <a:ext cx="4510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▲與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HOMESTAY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漁民珍重再見</a:t>
            </a:r>
            <a:endParaRPr lang="zh-TW" altLang="en-US" sz="32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506413" y="225425"/>
            <a:ext cx="10515600" cy="1325563"/>
          </a:xfrm>
        </p:spPr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離村儀式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18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685800" indent="-685800">
              <a:buFont typeface="Wingdings" panose="05000000000000000000" pitchFamily="2" charset="2"/>
              <a:buChar char="u"/>
            </a:pPr>
            <a: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HOMESTAY</a:t>
            </a:r>
            <a:r>
              <a:rPr lang="en-US" altLang="zh-TW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/>
            </a:r>
            <a:br>
              <a:rPr lang="en-US" altLang="zh-TW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</a:b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日本福井漁村民家住宿體驗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44415" y="17890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sz="36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福井漁村心得</a:t>
            </a:r>
            <a:endParaRPr lang="en-US" altLang="zh-TW" sz="36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這次的體驗真的讓我們留下了深刻的印象，除了早上的捕魚體驗，晚上豐盛到驚人的晚餐也帶給了我們深刻的印象。海邊的恬靜生活讓人忘記都市的煩憂，包括沒有</a:t>
            </a:r>
            <a:r>
              <a:rPr lang="en-US" altLang="zh-TW" sz="36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Wi-Fi</a:t>
            </a:r>
            <a:r>
              <a:rPr lang="zh-TW" altLang="en-US" sz="36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也是。</a:t>
            </a:r>
            <a:endParaRPr lang="en-US" altLang="zh-TW" sz="36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在這次體驗中我們真的學到了很多不一樣的事物，像人文民情、交流溝通、各式禮儀與他國文化，希望未來還有機會可以再次體驗。</a:t>
            </a:r>
            <a:endParaRPr lang="en-US" altLang="zh-TW" sz="36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43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87" y="423334"/>
            <a:ext cx="9092106" cy="6061404"/>
          </a:xfr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61644" y="3032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城市</a:t>
            </a:r>
            <a:r>
              <a:rPr lang="zh-TW" altLang="en-US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探索</a:t>
            </a:r>
            <a:r>
              <a:rPr lang="en-US" altLang="zh-TW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/>
            </a:r>
            <a:br>
              <a:rPr lang="en-US" altLang="zh-TW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</a:br>
            <a:r>
              <a:rPr lang="zh-TW" altLang="en-US" sz="4000" dirty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（大阪）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30" y="539262"/>
            <a:ext cx="522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0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5251" y="212582"/>
            <a:ext cx="10515600" cy="1325563"/>
          </a:xfrm>
        </p:spPr>
        <p:txBody>
          <a:bodyPr>
            <a:noAutofit/>
          </a:bodyPr>
          <a:lstStyle/>
          <a:p>
            <a:pPr marL="685800" indent="-6858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城市探索</a:t>
            </a:r>
            <a:r>
              <a:rPr lang="en-US" altLang="zh-TW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/>
            </a:r>
            <a:br>
              <a:rPr lang="en-US" altLang="zh-TW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</a:b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大阪心齋橋城市探索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華康儷楷書" panose="03000509000000000000" pitchFamily="65" charset="-120"/>
              <a:ea typeface="華康儷楷書" panose="03000509000000000000" pitchFamily="65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7289" y="167266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</a:rPr>
              <a:t>◌行前課程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</a:rPr>
              <a:t>認識景點、安排行程。</a:t>
            </a:r>
            <a:endParaRPr lang="en-US" altLang="zh-TW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</a:rPr>
              <a:t>◌任務</a:t>
            </a:r>
            <a:endParaRPr lang="en-US" altLang="zh-TW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於道頓崛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GLICO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看板、黑門市場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+mn-ea"/>
              </a:rPr>
              <a:t>拍照</a:t>
            </a:r>
            <a:endParaRPr lang="en-US" altLang="zh-TW" b="1" dirty="0" smtClean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+mn-ea"/>
              </a:rPr>
              <a:t>吃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+mn-ea"/>
              </a:rPr>
              <a:t>3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+mn-ea"/>
              </a:rPr>
              <a:t>樣大阪特色美食</a:t>
            </a:r>
            <a:endParaRPr lang="en-US" altLang="zh-TW" b="1" dirty="0" smtClean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+mn-ea"/>
              </a:rPr>
              <a:t>（拉麵、章魚燒、大阪燒、黑門市場海鮮、水果、牛肉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)</a:t>
            </a:r>
            <a:endParaRPr lang="en-US" altLang="zh-TW" b="1" dirty="0" smtClean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+mn-ea"/>
              </a:rPr>
              <a:t>尋找２樣與台灣不同的特色</a:t>
            </a:r>
            <a:endParaRPr lang="en-US" altLang="zh-TW" b="1" dirty="0" smtClean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與日本高中生合照１張</a:t>
            </a:r>
            <a:endParaRPr lang="en-US" altLang="zh-TW" dirty="0">
              <a:solidFill>
                <a:schemeClr val="bg2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10277" r="8869"/>
          <a:stretch/>
        </p:blipFill>
        <p:spPr>
          <a:xfrm rot="16200000">
            <a:off x="5480453" y="3745878"/>
            <a:ext cx="2679784" cy="3568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8"/>
          <a:stretch/>
        </p:blipFill>
        <p:spPr>
          <a:xfrm>
            <a:off x="8604743" y="212582"/>
            <a:ext cx="3498017" cy="233523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23402" y="1929159"/>
            <a:ext cx="2260702" cy="349801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23403" y="3990815"/>
            <a:ext cx="2260702" cy="34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城市探索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/>
            </a:r>
            <a:br>
              <a:rPr lang="en-US" altLang="zh-TW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Adobe 宋体 Std L" panose="02020300000000000000" pitchFamily="18" charset="-128"/>
                <a:ea typeface="Adobe 宋体 Std L" panose="02020300000000000000" pitchFamily="18" charset="-128"/>
              </a:rPr>
              <a:t>大阪心齋橋城市探索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大阪心齋橋大致介紹</a:t>
            </a:r>
            <a:endParaRPr lang="en-US" altLang="zh-TW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大阪心齋橋真的什麼都有，流行飾品到藥妝店，動漫周邊到美食店面，應有盡有。</a:t>
            </a:r>
            <a:endParaRPr lang="en-US" altLang="zh-TW" sz="20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心齋橋附近還有可以乘船的地方，當地民眾跟觀光客也十分熱情，幾乎都有跟乘船客揮手打招呼。</a:t>
            </a:r>
            <a:endParaRPr lang="en-US" altLang="zh-TW" sz="20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33" y="3445476"/>
            <a:ext cx="4219832" cy="316487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48" y="3445476"/>
            <a:ext cx="2726724" cy="153378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48" y="5084293"/>
            <a:ext cx="2034744" cy="152605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049" y="3445476"/>
            <a:ext cx="4219831" cy="31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0" indent="-9144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城市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探索</a:t>
            </a:r>
            <a: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-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任務</a:t>
            </a:r>
            <a: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1</a:t>
            </a:r>
            <a:endParaRPr lang="zh-TW" altLang="en-US" sz="2000" dirty="0">
              <a:solidFill>
                <a:schemeClr val="bg2">
                  <a:lumMod val="50000"/>
                </a:schemeClr>
              </a:solidFill>
              <a:latin typeface="Adobe 宋体 Std L" panose="02020300000000000000" pitchFamily="18" charset="-128"/>
              <a:ea typeface="Adobe 宋体 Std L" panose="02020300000000000000" pitchFamily="18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+mn-ea"/>
              </a:rPr>
              <a:t>於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道頓崛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GLICO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看板、黑門市場拍照</a:t>
            </a:r>
            <a:endParaRPr lang="en-US" altLang="zh-TW" b="1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buNone/>
            </a:pPr>
            <a:endParaRPr lang="en-US" altLang="zh-TW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65" y="1227015"/>
            <a:ext cx="3679135" cy="476199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93040"/>
            <a:ext cx="4225731" cy="33843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30" y="2593040"/>
            <a:ext cx="4287135" cy="339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1371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+mn-ea"/>
              </a:rPr>
              <a:t>吃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3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樣大阪特色美食</a:t>
            </a:r>
          </a:p>
          <a:p>
            <a:pPr marL="0" indent="0">
              <a:buNone/>
            </a:pPr>
            <a:endParaRPr lang="en-US" altLang="zh-TW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21663" r="8761" b="32055"/>
          <a:stretch/>
        </p:blipFill>
        <p:spPr>
          <a:xfrm>
            <a:off x="8919551" y="359508"/>
            <a:ext cx="3250118" cy="3149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41" y="3249144"/>
            <a:ext cx="2537119" cy="33843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2"/>
          <a:stretch/>
        </p:blipFill>
        <p:spPr>
          <a:xfrm>
            <a:off x="5776800" y="359509"/>
            <a:ext cx="3142751" cy="324850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24600" b="30353"/>
          <a:stretch/>
        </p:blipFill>
        <p:spPr>
          <a:xfrm>
            <a:off x="3148168" y="3509108"/>
            <a:ext cx="3354231" cy="312438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r="4385" b="17336"/>
          <a:stretch/>
        </p:blipFill>
        <p:spPr>
          <a:xfrm>
            <a:off x="8908115" y="3509107"/>
            <a:ext cx="3272990" cy="314335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 b="13448"/>
          <a:stretch/>
        </p:blipFill>
        <p:spPr>
          <a:xfrm>
            <a:off x="6502400" y="3509107"/>
            <a:ext cx="2417152" cy="3124390"/>
          </a:xfrm>
          <a:prstGeom prst="rect">
            <a:avLst/>
          </a:prstGeom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436266" y="515850"/>
            <a:ext cx="10515600" cy="1325563"/>
          </a:xfrm>
        </p:spPr>
        <p:txBody>
          <a:bodyPr>
            <a:normAutofit/>
          </a:bodyPr>
          <a:lstStyle/>
          <a:p>
            <a:pPr marL="914400" indent="-914400">
              <a:buFont typeface="Wingdings" panose="05000000000000000000" pitchFamily="2" charset="2"/>
              <a:buChar char="u"/>
            </a:pP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城市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探索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-</a:t>
            </a:r>
            <a:b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</a:b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任務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2</a:t>
            </a:r>
            <a:endParaRPr lang="zh-TW" altLang="en-US" sz="2000" dirty="0">
              <a:solidFill>
                <a:schemeClr val="bg2">
                  <a:lumMod val="50000"/>
                </a:schemeClr>
              </a:solidFill>
              <a:latin typeface="Adobe 宋体 Std L" panose="02020300000000000000" pitchFamily="18" charset="-128"/>
              <a:ea typeface="Adobe 宋体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35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+mn-ea"/>
              </a:rPr>
              <a:t>與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日本高中生合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+mn-ea"/>
              </a:rPr>
              <a:t>照</a:t>
            </a:r>
            <a:endParaRPr lang="zh-TW" altLang="en-US" b="1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buNone/>
            </a:pPr>
            <a:endParaRPr lang="en-US" altLang="zh-TW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13" y="2486803"/>
            <a:ext cx="5300263" cy="397519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76" y="2486803"/>
            <a:ext cx="5433124" cy="3975197"/>
          </a:xfrm>
          <a:prstGeom prst="rect">
            <a:avLst/>
          </a:prstGeom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914400" indent="-914400">
              <a:buFont typeface="Wingdings" panose="05000000000000000000" pitchFamily="2" charset="2"/>
              <a:buChar char="u"/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城市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探索</a:t>
            </a:r>
            <a:r>
              <a:rPr lang="en-US" altLang="zh-TW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-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任務</a:t>
            </a:r>
            <a:r>
              <a:rPr lang="en-US" altLang="zh-TW" sz="48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+mn-cs"/>
              </a:rPr>
              <a:t>4</a:t>
            </a:r>
            <a:endParaRPr lang="zh-TW" altLang="en-US" sz="2000" dirty="0">
              <a:solidFill>
                <a:schemeClr val="bg2">
                  <a:lumMod val="50000"/>
                </a:schemeClr>
              </a:solidFill>
              <a:latin typeface="Adobe 宋体 Std L" panose="02020300000000000000" pitchFamily="18" charset="-128"/>
              <a:ea typeface="Adobe 宋体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993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城市探索</a:t>
            </a:r>
            <a:endParaRPr lang="zh-TW" altLang="en-US" sz="2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大阪心齋橋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-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照片</a:t>
            </a:r>
            <a:endParaRPr lang="en-US" altLang="zh-TW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77" y="160196"/>
            <a:ext cx="4881923" cy="650923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9" y="2299064"/>
            <a:ext cx="3267831" cy="435710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78" y="2299064"/>
            <a:ext cx="3267832" cy="43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Day2</a:t>
            </a:r>
            <a:endParaRPr lang="zh-TW" altLang="en-US" sz="96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44704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郡上八幡城</a:t>
            </a:r>
            <a:endParaRPr lang="en-US" altLang="zh-TW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為日本戰國時代武將</a:t>
            </a:r>
            <a:r>
              <a:rPr lang="zh-TW" altLang="zh-TW" sz="3200" b="1" dirty="0">
                <a:solidFill>
                  <a:srgbClr val="44484A"/>
                </a:solidFill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遠藤盛數</a:t>
            </a:r>
            <a:r>
              <a:rPr lang="zh-TW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  <a:cs typeface="Times New Roman" panose="02020603050405020304" pitchFamily="18" charset="0"/>
              </a:rPr>
              <a:t>」 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1559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年築城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1933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年重建</a:t>
            </a:r>
            <a:r>
              <a:rPr lang="en-US" altLang="zh-TW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是日本木造建城中最古老的城堡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列為岐阜線指定有形文化財產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zh-TW" altLang="en-US" sz="20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城市探索</a:t>
            </a:r>
            <a:endParaRPr lang="zh-TW" altLang="en-US" sz="2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大阪心齋橋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-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照片</a:t>
            </a:r>
            <a:endParaRPr lang="en-US" altLang="zh-TW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119400"/>
            <a:ext cx="3420762" cy="25655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96373"/>
            <a:ext cx="3420764" cy="19241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22" y="4793349"/>
            <a:ext cx="3468931" cy="195127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12" y="4486703"/>
            <a:ext cx="3971289" cy="223384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21" y="2078275"/>
            <a:ext cx="3468931" cy="260169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10" y="2119401"/>
            <a:ext cx="3971291" cy="22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5400" b="1" dirty="0">
                <a:solidFill>
                  <a:schemeClr val="accent6">
                    <a:lumMod val="75000"/>
                  </a:schemeClr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城市探索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821" y="225399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</a:rPr>
              <a:t>◌</a:t>
            </a:r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大阪心齋橋心得</a:t>
            </a:r>
            <a:endParaRPr lang="en-US" altLang="zh-TW" sz="32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「讀萬卷書不如行萬里路。」</a:t>
            </a:r>
            <a:endParaRPr lang="en-US" altLang="zh-TW" sz="32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大阪心齋橋充滿著日式與他國融合的異國風情，除了我們之外也有許多外國遊客，也有充斥著西方文化的各色市集。</a:t>
            </a:r>
            <a:endParaRPr lang="en-US" altLang="zh-TW" sz="32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這次我們不再使用跟隨旅行社的舊有體制，自由的與城市進行交流，有別於與家長親戚們出遊的感覺，真的是一次很特別的體驗</a:t>
            </a:r>
            <a:r>
              <a:rPr lang="zh-TW" altLang="en-US" sz="3200" dirty="0" smtClean="0">
                <a:solidFill>
                  <a:schemeClr val="bg2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。</a:t>
            </a:r>
            <a:endParaRPr lang="en-US" altLang="zh-TW" sz="3200" dirty="0">
              <a:solidFill>
                <a:schemeClr val="bg2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4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87" y="423334"/>
            <a:ext cx="9092106" cy="6061404"/>
          </a:xfr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38198" y="28059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文化差異</a:t>
            </a:r>
            <a:endParaRPr lang="zh-TW" altLang="en-US" sz="4000" dirty="0">
              <a:solidFill>
                <a:schemeClr val="bg1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5" y="544880"/>
            <a:ext cx="522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="" xmlns:a16="http://schemas.microsoft.com/office/drawing/2014/main" id="{D6292FDA-F911-4243-AA99-A88B98701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10"/>
            <a:ext cx="12192000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3E40D01B-3C3C-491D-88F9-17CFF85A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3" y="2120347"/>
            <a:ext cx="7799561" cy="438725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4011442E-0A8A-4733-997B-B13C0A0D6032}"/>
              </a:ext>
            </a:extLst>
          </p:cNvPr>
          <p:cNvSpPr txBox="1"/>
          <p:nvPr/>
        </p:nvSpPr>
        <p:spPr>
          <a:xfrm>
            <a:off x="3258362" y="807396"/>
            <a:ext cx="5187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商務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旅館為了</a:t>
            </a:r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辦公而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住居多</a:t>
            </a:r>
            <a:endParaRPr lang="en-US" altLang="zh-TW" sz="32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</a:t>
            </a:r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非常小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75BB684E-CD86-4ED2-91CB-23F308FE42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52" y="538223"/>
            <a:ext cx="3380130" cy="6007654"/>
          </a:xfrm>
          <a:prstGeom prst="rect">
            <a:avLst/>
          </a:prstGeom>
        </p:spPr>
      </p:pic>
      <p:sp>
        <p:nvSpPr>
          <p:cNvPr id="9" name="等腰三角形 8"/>
          <p:cNvSpPr/>
          <p:nvPr/>
        </p:nvSpPr>
        <p:spPr>
          <a:xfrm rot="5400000">
            <a:off x="2814973" y="1074335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8EEC0111-498D-4DF6-B03C-D1AC6E398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139" y="3525080"/>
            <a:ext cx="4466321" cy="321365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65A4B5D-5D29-44D8-87BD-38AE31816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139" y="123297"/>
            <a:ext cx="4453070" cy="338853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59356" y="1442703"/>
            <a:ext cx="5627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許多保存良好古色古香的建築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6E08F34E-6D43-41CF-9E4A-005192F76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4" y="2321169"/>
            <a:ext cx="7204830" cy="4285041"/>
          </a:xfrm>
          <a:prstGeom prst="rect">
            <a:avLst/>
          </a:prstGeom>
        </p:spPr>
      </p:pic>
      <p:sp>
        <p:nvSpPr>
          <p:cNvPr id="10" name="等腰三角形 9"/>
          <p:cNvSpPr/>
          <p:nvPr/>
        </p:nvSpPr>
        <p:spPr>
          <a:xfrm rot="10800000">
            <a:off x="1546741" y="1691667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66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C6A4487-EE93-4472-ABA1-50F077FCA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D25F232D-520B-4A66-933B-3B3435956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0757"/>
            <a:ext cx="12192000" cy="6858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47BE6113-F96B-4976-8666-ABDC6D84D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90" y="3527923"/>
            <a:ext cx="4322006" cy="324150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9A1FF8C1-0D69-4CA5-BC86-C1D1BFC2C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5" y="1747985"/>
            <a:ext cx="6600326" cy="4950245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733E8EAC-A219-477F-8D81-7A73AF113488}"/>
              </a:ext>
            </a:extLst>
          </p:cNvPr>
          <p:cNvSpPr txBox="1"/>
          <p:nvPr/>
        </p:nvSpPr>
        <p:spPr>
          <a:xfrm>
            <a:off x="2556381" y="766830"/>
            <a:ext cx="89050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家政課時習慣綁上</a:t>
            </a:r>
            <a:r>
              <a:rPr lang="zh-TW" altLang="en-US" sz="40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頭巾以免</a:t>
            </a:r>
            <a:r>
              <a:rPr lang="zh-TW" altLang="en-US" sz="4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造成不衛生</a:t>
            </a:r>
            <a:endParaRPr lang="en-US" altLang="zh-TW" sz="40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>
            <a:off x="2264833" y="963576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4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C6A4487-EE93-4472-ABA1-50F077FCA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D25F232D-520B-4A66-933B-3B3435956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0757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60890385-9FCA-4BFB-9B60-AF73ED1E7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08" y="2125178"/>
            <a:ext cx="5336111" cy="400208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733E8EAC-A219-477F-8D81-7A73AF113488}"/>
              </a:ext>
            </a:extLst>
          </p:cNvPr>
          <p:cNvSpPr txBox="1"/>
          <p:nvPr/>
        </p:nvSpPr>
        <p:spPr>
          <a:xfrm>
            <a:off x="2087458" y="912132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日本的便當通常是冷的</a:t>
            </a: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en-US" altLang="zh-TW" sz="36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60890385-9FCA-4BFB-9B60-AF73ED1E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1606" y="1541642"/>
            <a:ext cx="4002082" cy="5169156"/>
          </a:xfrm>
          <a:prstGeom prst="rect">
            <a:avLst/>
          </a:prstGeom>
        </p:spPr>
      </p:pic>
      <p:sp>
        <p:nvSpPr>
          <p:cNvPr id="11" name="等腰三角形 10"/>
          <p:cNvSpPr/>
          <p:nvPr/>
        </p:nvSpPr>
        <p:spPr>
          <a:xfrm rot="10800000">
            <a:off x="1500593" y="1173742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5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>
            <a:extLst>
              <a:ext uri="{FF2B5EF4-FFF2-40B4-BE49-F238E27FC236}">
                <a16:creationId xmlns="" xmlns:a16="http://schemas.microsoft.com/office/drawing/2014/main" id="{D25F232D-520B-4A66-933B-3B343595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61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89113" y="954157"/>
            <a:ext cx="100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B1A10B90-6F98-462E-B35F-C17DE70E0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32" y="173233"/>
            <a:ext cx="8653572" cy="64901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36915" y="4966752"/>
            <a:ext cx="2841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讀書空間保持</a:t>
            </a:r>
            <a:endParaRPr lang="en-US" altLang="zh-TW" sz="32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乾淨及安靜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等腰三角形 8"/>
          <p:cNvSpPr/>
          <p:nvPr/>
        </p:nvSpPr>
        <p:spPr>
          <a:xfrm rot="5211475">
            <a:off x="2680367" y="4410909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195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>
            <a:extLst>
              <a:ext uri="{FF2B5EF4-FFF2-40B4-BE49-F238E27FC236}">
                <a16:creationId xmlns="" xmlns:a16="http://schemas.microsoft.com/office/drawing/2014/main" id="{D25F232D-520B-4A66-933B-3B343595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61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00300" y="5021951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隨處可見</a:t>
            </a:r>
            <a:endParaRPr lang="en-US" altLang="zh-TW" sz="36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販賣機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69DFDF0D-CEFC-4CE7-8BE4-FCA493F08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63" y="146631"/>
            <a:ext cx="8639272" cy="6479456"/>
          </a:xfrm>
          <a:prstGeom prst="rect">
            <a:avLst/>
          </a:prstGeom>
        </p:spPr>
      </p:pic>
      <p:sp>
        <p:nvSpPr>
          <p:cNvPr id="8" name="等腰三角形 7"/>
          <p:cNvSpPr/>
          <p:nvPr/>
        </p:nvSpPr>
        <p:spPr>
          <a:xfrm rot="5211475">
            <a:off x="2429440" y="4611876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7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>
            <a:extLst>
              <a:ext uri="{FF2B5EF4-FFF2-40B4-BE49-F238E27FC236}">
                <a16:creationId xmlns="" xmlns:a16="http://schemas.microsoft.com/office/drawing/2014/main" id="{D25F232D-520B-4A66-933B-3B343595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07739" y="4489548"/>
            <a:ext cx="2954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人行道上</a:t>
            </a:r>
            <a:endParaRPr lang="en-US" altLang="zh-TW" sz="36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專設的吸菸區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69DFDF0D-CEFC-4CE7-8BE4-FCA493F08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1" y="146631"/>
            <a:ext cx="5353878" cy="6479456"/>
          </a:xfrm>
          <a:prstGeom prst="rect">
            <a:avLst/>
          </a:prstGeom>
        </p:spPr>
      </p:pic>
      <p:sp>
        <p:nvSpPr>
          <p:cNvPr id="8" name="等腰三角形 7"/>
          <p:cNvSpPr/>
          <p:nvPr/>
        </p:nvSpPr>
        <p:spPr>
          <a:xfrm rot="5211475">
            <a:off x="4593465" y="4065917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1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44824" y="-787400"/>
            <a:ext cx="12281647" cy="2387600"/>
          </a:xfrm>
        </p:spPr>
        <p:txBody>
          <a:bodyPr>
            <a:noAutofit/>
          </a:bodyPr>
          <a:lstStyle/>
          <a:p>
            <a:r>
              <a:rPr lang="en-US" altLang="zh-TW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[</a:t>
            </a:r>
            <a:r>
              <a:rPr lang="zh-TW" altLang="en-US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由城內的天守閣</a:t>
            </a:r>
            <a:r>
              <a:rPr lang="en-US" altLang="zh-TW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.</a:t>
            </a:r>
            <a:r>
              <a:rPr lang="zh-TW" altLang="en-US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可以眺望駿上八幡市區</a:t>
            </a:r>
            <a:r>
              <a:rPr lang="en-US" altLang="zh-TW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]</a:t>
            </a:r>
            <a:endParaRPr lang="zh-TW" altLang="en-US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B98D904-8AF3-4D1D-846B-9FA2A56B1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6" y="2169459"/>
            <a:ext cx="4764076" cy="2680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2E2DE6D0-C91F-4668-9715-B97AD8D78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74" y="3711388"/>
            <a:ext cx="4764076" cy="2680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sp>
        <p:nvSpPr>
          <p:cNvPr id="10" name="副標題 2">
            <a:extLst>
              <a:ext uri="{FF2B5EF4-FFF2-40B4-BE49-F238E27FC236}">
                <a16:creationId xmlns="" xmlns:a16="http://schemas.microsoft.com/office/drawing/2014/main" id="{8589B304-5733-4CB7-B473-E6F457C33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7779" y="2216843"/>
            <a:ext cx="2973355" cy="616857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駿上八幡市區</a:t>
            </a:r>
            <a:endParaRPr lang="en-US" altLang="zh-TW" sz="32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endParaRPr lang="zh-TW" altLang="en-US" sz="20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11" name="副標題 2">
            <a:extLst>
              <a:ext uri="{FF2B5EF4-FFF2-40B4-BE49-F238E27FC236}">
                <a16:creationId xmlns="" xmlns:a16="http://schemas.microsoft.com/office/drawing/2014/main" id="{EF4C2D41-7F8C-45CF-BEBC-89057712F588}"/>
              </a:ext>
            </a:extLst>
          </p:cNvPr>
          <p:cNvSpPr txBox="1">
            <a:spLocks/>
          </p:cNvSpPr>
          <p:nvPr/>
        </p:nvSpPr>
        <p:spPr>
          <a:xfrm>
            <a:off x="3234613" y="5727594"/>
            <a:ext cx="3352799" cy="616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雲霧繚繞的深山</a:t>
            </a:r>
          </a:p>
        </p:txBody>
      </p:sp>
    </p:spTree>
    <p:extLst>
      <p:ext uri="{BB962C8B-B14F-4D97-AF65-F5344CB8AC3E}">
        <p14:creationId xmlns:p14="http://schemas.microsoft.com/office/powerpoint/2010/main" val="31504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6FC4C95-E291-4E1E-88E4-7655730FA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>
            <a:extLst>
              <a:ext uri="{FF2B5EF4-FFF2-40B4-BE49-F238E27FC236}">
                <a16:creationId xmlns="" xmlns:a16="http://schemas.microsoft.com/office/drawing/2014/main" id="{A08BBDE6-3F72-434F-A3E2-B2BCE29DE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A90BFF6F-1368-4CA0-B502-5A87B88AA1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3" b="32333"/>
          <a:stretch/>
        </p:blipFill>
        <p:spPr>
          <a:xfrm>
            <a:off x="7416815" y="708423"/>
            <a:ext cx="4047694" cy="482949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="" xmlns:a16="http://schemas.microsoft.com/office/drawing/2014/main" id="{847A6973-87FB-48E7-AC25-6BD405E41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7" y="851877"/>
            <a:ext cx="6248056" cy="4686043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id="{4DD9CF32-07FC-4402-BDDC-CFAAF7F815B0}"/>
              </a:ext>
            </a:extLst>
          </p:cNvPr>
          <p:cNvSpPr txBox="1"/>
          <p:nvPr/>
        </p:nvSpPr>
        <p:spPr>
          <a:xfrm>
            <a:off x="1468113" y="5715121"/>
            <a:ext cx="5948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交通尖峰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時電車</a:t>
            </a:r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總是擠得滿滿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A2522734-AD86-4BEC-A2B9-9048D2F5300F}"/>
              </a:ext>
            </a:extLst>
          </p:cNvPr>
          <p:cNvSpPr txBox="1"/>
          <p:nvPr/>
        </p:nvSpPr>
        <p:spPr>
          <a:xfrm>
            <a:off x="8233049" y="5715121"/>
            <a:ext cx="3877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公園中的小水台</a:t>
            </a:r>
            <a:endParaRPr lang="en-US" altLang="zh-TW" sz="32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洗手台的水都能生飲</a:t>
            </a:r>
          </a:p>
        </p:txBody>
      </p:sp>
      <p:sp>
        <p:nvSpPr>
          <p:cNvPr id="12" name="等腰三角形 11"/>
          <p:cNvSpPr/>
          <p:nvPr/>
        </p:nvSpPr>
        <p:spPr>
          <a:xfrm>
            <a:off x="7771241" y="5776676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等腰三角形 14"/>
          <p:cNvSpPr/>
          <p:nvPr/>
        </p:nvSpPr>
        <p:spPr>
          <a:xfrm>
            <a:off x="1066179" y="5905898"/>
            <a:ext cx="291548" cy="251792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3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AADA95F-5E9F-4117-A96F-C0450F85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CD415E19-DDC1-462E-802C-FCB1E1BE9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4">
            <a:extLst>
              <a:ext uri="{FF2B5EF4-FFF2-40B4-BE49-F238E27FC236}">
                <a16:creationId xmlns="" xmlns:a16="http://schemas.microsoft.com/office/drawing/2014/main" id="{3BD58ED1-AA65-4EA2-9C0D-5CCFB86D3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00C403B3-0F3C-4108-889E-19D799C5CA8C}"/>
              </a:ext>
            </a:extLst>
          </p:cNvPr>
          <p:cNvSpPr txBox="1"/>
          <p:nvPr/>
        </p:nvSpPr>
        <p:spPr>
          <a:xfrm>
            <a:off x="4875153" y="622559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</a:rPr>
              <a:t>總結心得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E2D65035-5F4A-4339-A7CC-8078E5220861}"/>
              </a:ext>
            </a:extLst>
          </p:cNvPr>
          <p:cNvSpPr txBox="1"/>
          <p:nvPr/>
        </p:nvSpPr>
        <p:spPr>
          <a:xfrm>
            <a:off x="1133231" y="1526937"/>
            <a:ext cx="1076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教育旅行最特別的就是可以</a:t>
            </a:r>
            <a:r>
              <a:rPr lang="zh-TW" altLang="en-US" sz="2400" b="1" u="sng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與別的國家學生面對面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進行談話，甚至是</a:t>
            </a:r>
            <a:r>
              <a:rPr lang="zh-TW" altLang="en-US" sz="2400" b="1" u="sng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一起上課</a:t>
            </a:r>
            <a:endParaRPr lang="en-US" altLang="zh-TW" sz="2400" b="1" u="sng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所發現的文化差異之多，不管是台灣還是日本，對於讀書的空間要求安靜整潔</a:t>
            </a:r>
            <a:endParaRPr lang="en-US" altLang="zh-TW" sz="24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這是相同的要求。反之直接喝洗手台的水就是我無法克服的文化，能見賢思齊</a:t>
            </a:r>
            <a:endParaRPr lang="en-US" altLang="zh-TW" sz="24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就是我們在不斷學習的事。</a:t>
            </a:r>
            <a:endParaRPr lang="en-US" altLang="zh-TW" sz="24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53DB5C9-E48F-410F-8FFD-D33555E5C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62" y="3096597"/>
            <a:ext cx="2013662" cy="3582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24833B3B-FF66-4A67-B26E-B963B4DD5C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8429" y="3243463"/>
            <a:ext cx="4432654" cy="3324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F1FB0BC8-24F9-4DEF-9C0D-C1685616164E}"/>
              </a:ext>
            </a:extLst>
          </p:cNvPr>
          <p:cNvSpPr txBox="1"/>
          <p:nvPr/>
        </p:nvSpPr>
        <p:spPr>
          <a:xfrm>
            <a:off x="8327694" y="5776722"/>
            <a:ext cx="3301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</a:t>
            </a:r>
            <a:r>
              <a:rPr lang="zh-TW" altLang="en-US" sz="44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</a:t>
            </a:r>
            <a:r>
              <a:rPr lang="en-US" altLang="zh-TW" sz="44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</a:t>
            </a:r>
            <a:endParaRPr lang="zh-TW" altLang="en-US" sz="44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627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44824" y="-787400"/>
            <a:ext cx="12281647" cy="2387600"/>
          </a:xfrm>
        </p:spPr>
        <p:txBody>
          <a:bodyPr>
            <a:noAutofit/>
          </a:bodyPr>
          <a:lstStyle/>
          <a:p>
            <a:r>
              <a:rPr lang="en-US" altLang="zh-TW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[</a:t>
            </a:r>
            <a:r>
              <a:rPr lang="zh-TW" altLang="en-US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城堡內的鎧甲座</a:t>
            </a:r>
            <a:r>
              <a:rPr lang="en-US" altLang="zh-TW" sz="48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]</a:t>
            </a:r>
            <a:endParaRPr lang="zh-TW" altLang="en-US" sz="4800" b="1" dirty="0">
              <a:uFillTx/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10" name="副標題 2">
            <a:extLst>
              <a:ext uri="{FF2B5EF4-FFF2-40B4-BE49-F238E27FC236}">
                <a16:creationId xmlns="" xmlns:a16="http://schemas.microsoft.com/office/drawing/2014/main" id="{8589B304-5733-4CB7-B473-E6F457C33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6138" y="2167560"/>
            <a:ext cx="2973355" cy="616857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uFillTx/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三副鎧甲</a:t>
            </a:r>
          </a:p>
        </p:txBody>
      </p:sp>
      <p:sp>
        <p:nvSpPr>
          <p:cNvPr id="11" name="副標題 2">
            <a:extLst>
              <a:ext uri="{FF2B5EF4-FFF2-40B4-BE49-F238E27FC236}">
                <a16:creationId xmlns="" xmlns:a16="http://schemas.microsoft.com/office/drawing/2014/main" id="{EF4C2D41-7F8C-45CF-BEBC-89057712F588}"/>
              </a:ext>
            </a:extLst>
          </p:cNvPr>
          <p:cNvSpPr txBox="1">
            <a:spLocks/>
          </p:cNvSpPr>
          <p:nvPr/>
        </p:nvSpPr>
        <p:spPr>
          <a:xfrm>
            <a:off x="3365269" y="6125675"/>
            <a:ext cx="3352799" cy="616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特顯尊貴的鎧甲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84ADEBF-685A-463F-8F31-4B16C24F9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54" y="2167560"/>
            <a:ext cx="5320309" cy="2992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B3B27AF5-E215-4CC6-B625-234A78C30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14" y="3243240"/>
            <a:ext cx="4308645" cy="2423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6006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  <p:bldP spid="11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1809</Words>
  <Application>Microsoft Office PowerPoint</Application>
  <PresentationFormat>自訂</PresentationFormat>
  <Paragraphs>256</Paragraphs>
  <Slides>81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81</vt:i4>
      </vt:variant>
    </vt:vector>
  </HeadingPairs>
  <TitlesOfParts>
    <vt:vector size="82" baseType="lpstr">
      <vt:lpstr>Office 佈景主題</vt:lpstr>
      <vt:lpstr>國際教育旅行 經驗分享</vt:lpstr>
      <vt:lpstr>PowerPoint 簡報</vt:lpstr>
      <vt:lpstr>行程介紹</vt:lpstr>
      <vt:lpstr>Day1</vt:lpstr>
      <vt:lpstr>PowerPoint 簡報</vt:lpstr>
      <vt:lpstr>PowerPoint 簡報</vt:lpstr>
      <vt:lpstr>Day2</vt:lpstr>
      <vt:lpstr>[由城內的天守閣.可以眺望駿上八幡市區]</vt:lpstr>
      <vt:lpstr>[城堡內的鎧甲座]</vt:lpstr>
      <vt:lpstr>Day2</vt:lpstr>
      <vt:lpstr>[合掌村的四季景緻]</vt:lpstr>
      <vt:lpstr>[春]</vt:lpstr>
      <vt:lpstr>[夏]</vt:lpstr>
      <vt:lpstr>[秋]</vt:lpstr>
      <vt:lpstr>[冬]</vt:lpstr>
      <vt:lpstr>Day2</vt:lpstr>
      <vt:lpstr>Day3</vt:lpstr>
      <vt:lpstr>全日本最古老的噴泉</vt:lpstr>
      <vt:lpstr>經過百年成長茁壯的大樹 需要依靠支架來支撐樹梢 預防整棵傾倒 </vt:lpstr>
      <vt:lpstr>Day3</vt:lpstr>
      <vt:lpstr>Day4</vt:lpstr>
      <vt:lpstr>東尋坊的火山岩被分類為安山岩 裏面含有多樣晶石 地質學上具有非常貴重的價值</vt:lpstr>
      <vt:lpstr>感覺溼掉的貓咪&amp;奇怪的邪教儀式</vt:lpstr>
      <vt:lpstr>Day4</vt:lpstr>
      <vt:lpstr>如同恐龍蛋一樣的博物館</vt:lpstr>
      <vt:lpstr>正在研究化石的恐龍博士</vt:lpstr>
      <vt:lpstr>Day4</vt:lpstr>
      <vt:lpstr>Day5</vt:lpstr>
      <vt:lpstr>乘坐高空纜車</vt:lpstr>
      <vt:lpstr>另一個戀人聖地&amp;天狗祠堂</vt:lpstr>
      <vt:lpstr>山頂上提供了沙發 可使遊客放鬆.並能同時欣賞三方五湖的美景</vt:lpstr>
      <vt:lpstr>Day6</vt:lpstr>
      <vt:lpstr>氣勢磅礡的巨大城堡</vt:lpstr>
      <vt:lpstr>小小兵專區</vt:lpstr>
      <vt:lpstr>夜晚的環球影城&amp;夜間大遊行</vt:lpstr>
      <vt:lpstr>Day7</vt:lpstr>
      <vt:lpstr>學校交流</vt:lpstr>
      <vt:lpstr>PowerPoint 簡報</vt:lpstr>
      <vt:lpstr>學校交流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學校交流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HOMESTAY 漁村體驗</vt:lpstr>
      <vt:lpstr>HOMESTAY 日本福井漁村民家住宿體驗</vt:lpstr>
      <vt:lpstr>PowerPoint 簡報</vt:lpstr>
      <vt:lpstr>體驗豐盛的 漁村晚餐</vt:lpstr>
      <vt:lpstr>PowerPoint 簡報</vt:lpstr>
      <vt:lpstr>出海捕魚</vt:lpstr>
      <vt:lpstr>出海捕魚</vt:lpstr>
      <vt:lpstr>出海捕魚</vt:lpstr>
      <vt:lpstr>離村儀式</vt:lpstr>
      <vt:lpstr>HOMESTAY 日本福井漁村民家住宿體驗</vt:lpstr>
      <vt:lpstr>城市探索 （大阪）</vt:lpstr>
      <vt:lpstr>城市探索 大阪心齋橋城市探索</vt:lpstr>
      <vt:lpstr>城市探索 大阪心齋橋城市探索</vt:lpstr>
      <vt:lpstr>城市探索-任務1</vt:lpstr>
      <vt:lpstr>城市探索- 任務2</vt:lpstr>
      <vt:lpstr>城市探索-任務4</vt:lpstr>
      <vt:lpstr>城市探索</vt:lpstr>
      <vt:lpstr>城市探索</vt:lpstr>
      <vt:lpstr>城市探索</vt:lpstr>
      <vt:lpstr>文化差異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SYNNEX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Day1</dc:title>
  <dc:creator>user</dc:creator>
  <cp:lastModifiedBy>蔡姵芸</cp:lastModifiedBy>
  <cp:revision>113</cp:revision>
  <dcterms:created xsi:type="dcterms:W3CDTF">2018-06-06T04:43:19Z</dcterms:created>
  <dcterms:modified xsi:type="dcterms:W3CDTF">2018-08-01T06:25:00Z</dcterms:modified>
</cp:coreProperties>
</file>