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9" r:id="rId2"/>
    <p:sldId id="268" r:id="rId3"/>
    <p:sldId id="269" r:id="rId4"/>
    <p:sldId id="270" r:id="rId5"/>
    <p:sldId id="271" r:id="rId6"/>
    <p:sldId id="276" r:id="rId7"/>
    <p:sldId id="277" r:id="rId8"/>
    <p:sldId id="278" r:id="rId9"/>
    <p:sldId id="273" r:id="rId10"/>
    <p:sldId id="275" r:id="rId11"/>
    <p:sldId id="267" r:id="rId1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86451" autoAdjust="0"/>
  </p:normalViewPr>
  <p:slideViewPr>
    <p:cSldViewPr snapToGrid="0">
      <p:cViewPr>
        <p:scale>
          <a:sx n="124" d="100"/>
          <a:sy n="124" d="100"/>
        </p:scale>
        <p:origin x="-420" y="90"/>
      </p:cViewPr>
      <p:guideLst>
        <p:guide orient="horz" pos="2160"/>
        <p:guide pos="3840"/>
      </p:guideLst>
    </p:cSldViewPr>
  </p:slideViewPr>
  <p:outlineViewPr>
    <p:cViewPr>
      <p:scale>
        <a:sx n="33" d="100"/>
        <a:sy n="33" d="100"/>
      </p:scale>
      <p:origin x="234" y="13133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B0207D68-A583-4FC7-8EC7-6C199B5EC14B}" type="datetimeFigureOut">
              <a:rPr lang="zh-TW" altLang="en-US" smtClean="0"/>
              <a:pPr/>
              <a:t>2017/6/20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18A3B63-F4CF-4F07-ACB9-476BD345148D}" type="slidenum">
              <a:rPr lang="zh-TW" altLang="en-US" smtClean="0"/>
              <a:pPr/>
              <a:t>‹#›</a:t>
            </a:fld>
            <a:endParaRPr lang="zh-TW" altLang="en-US"/>
          </a:p>
        </p:txBody>
      </p:sp>
    </p:spTree>
    <p:extLst>
      <p:ext uri="{BB962C8B-B14F-4D97-AF65-F5344CB8AC3E}">
        <p14:creationId xmlns:p14="http://schemas.microsoft.com/office/powerpoint/2010/main" val="1916785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0207D68-A583-4FC7-8EC7-6C199B5EC14B}" type="datetimeFigureOut">
              <a:rPr lang="zh-TW" altLang="en-US" smtClean="0"/>
              <a:pPr/>
              <a:t>2017/6/20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18A3B63-F4CF-4F07-ACB9-476BD345148D}" type="slidenum">
              <a:rPr lang="zh-TW" altLang="en-US" smtClean="0"/>
              <a:pPr/>
              <a:t>‹#›</a:t>
            </a:fld>
            <a:endParaRPr lang="zh-TW" altLang="en-US"/>
          </a:p>
        </p:txBody>
      </p:sp>
    </p:spTree>
    <p:extLst>
      <p:ext uri="{BB962C8B-B14F-4D97-AF65-F5344CB8AC3E}">
        <p14:creationId xmlns:p14="http://schemas.microsoft.com/office/powerpoint/2010/main" val="1677914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0207D68-A583-4FC7-8EC7-6C199B5EC14B}" type="datetimeFigureOut">
              <a:rPr lang="zh-TW" altLang="en-US" smtClean="0"/>
              <a:pPr/>
              <a:t>2017/6/20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18A3B63-F4CF-4F07-ACB9-476BD345148D}" type="slidenum">
              <a:rPr lang="zh-TW" altLang="en-US" smtClean="0"/>
              <a:pPr/>
              <a:t>‹#›</a:t>
            </a:fld>
            <a:endParaRPr lang="zh-TW" altLang="en-US"/>
          </a:p>
        </p:txBody>
      </p:sp>
    </p:spTree>
    <p:extLst>
      <p:ext uri="{BB962C8B-B14F-4D97-AF65-F5344CB8AC3E}">
        <p14:creationId xmlns:p14="http://schemas.microsoft.com/office/powerpoint/2010/main" val="2284557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0207D68-A583-4FC7-8EC7-6C199B5EC14B}" type="datetimeFigureOut">
              <a:rPr lang="zh-TW" altLang="en-US" smtClean="0"/>
              <a:pPr/>
              <a:t>2017/6/20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18A3B63-F4CF-4F07-ACB9-476BD345148D}" type="slidenum">
              <a:rPr lang="zh-TW" altLang="en-US" smtClean="0"/>
              <a:pPr/>
              <a:t>‹#›</a:t>
            </a:fld>
            <a:endParaRPr lang="zh-TW" altLang="en-US"/>
          </a:p>
        </p:txBody>
      </p:sp>
    </p:spTree>
    <p:extLst>
      <p:ext uri="{BB962C8B-B14F-4D97-AF65-F5344CB8AC3E}">
        <p14:creationId xmlns:p14="http://schemas.microsoft.com/office/powerpoint/2010/main" val="1455134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B0207D68-A583-4FC7-8EC7-6C199B5EC14B}" type="datetimeFigureOut">
              <a:rPr lang="zh-TW" altLang="en-US" smtClean="0"/>
              <a:pPr/>
              <a:t>2017/6/20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18A3B63-F4CF-4F07-ACB9-476BD345148D}" type="slidenum">
              <a:rPr lang="zh-TW" altLang="en-US" smtClean="0"/>
              <a:pPr/>
              <a:t>‹#›</a:t>
            </a:fld>
            <a:endParaRPr lang="zh-TW" altLang="en-US"/>
          </a:p>
        </p:txBody>
      </p:sp>
    </p:spTree>
    <p:extLst>
      <p:ext uri="{BB962C8B-B14F-4D97-AF65-F5344CB8AC3E}">
        <p14:creationId xmlns:p14="http://schemas.microsoft.com/office/powerpoint/2010/main" val="2695717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B0207D68-A583-4FC7-8EC7-6C199B5EC14B}" type="datetimeFigureOut">
              <a:rPr lang="zh-TW" altLang="en-US" smtClean="0"/>
              <a:pPr/>
              <a:t>2017/6/20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18A3B63-F4CF-4F07-ACB9-476BD345148D}" type="slidenum">
              <a:rPr lang="zh-TW" altLang="en-US" smtClean="0"/>
              <a:pPr/>
              <a:t>‹#›</a:t>
            </a:fld>
            <a:endParaRPr lang="zh-TW" altLang="en-US"/>
          </a:p>
        </p:txBody>
      </p:sp>
    </p:spTree>
    <p:extLst>
      <p:ext uri="{BB962C8B-B14F-4D97-AF65-F5344CB8AC3E}">
        <p14:creationId xmlns:p14="http://schemas.microsoft.com/office/powerpoint/2010/main" val="212566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B0207D68-A583-4FC7-8EC7-6C199B5EC14B}" type="datetimeFigureOut">
              <a:rPr lang="zh-TW" altLang="en-US" smtClean="0"/>
              <a:pPr/>
              <a:t>2017/6/20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18A3B63-F4CF-4F07-ACB9-476BD345148D}" type="slidenum">
              <a:rPr lang="zh-TW" altLang="en-US" smtClean="0"/>
              <a:pPr/>
              <a:t>‹#›</a:t>
            </a:fld>
            <a:endParaRPr lang="zh-TW" altLang="en-US"/>
          </a:p>
        </p:txBody>
      </p:sp>
    </p:spTree>
    <p:extLst>
      <p:ext uri="{BB962C8B-B14F-4D97-AF65-F5344CB8AC3E}">
        <p14:creationId xmlns:p14="http://schemas.microsoft.com/office/powerpoint/2010/main" val="4088613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B0207D68-A583-4FC7-8EC7-6C199B5EC14B}" type="datetimeFigureOut">
              <a:rPr lang="zh-TW" altLang="en-US" smtClean="0"/>
              <a:pPr/>
              <a:t>2017/6/20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18A3B63-F4CF-4F07-ACB9-476BD345148D}" type="slidenum">
              <a:rPr lang="zh-TW" altLang="en-US" smtClean="0"/>
              <a:pPr/>
              <a:t>‹#›</a:t>
            </a:fld>
            <a:endParaRPr lang="zh-TW" altLang="en-US"/>
          </a:p>
        </p:txBody>
      </p:sp>
    </p:spTree>
    <p:extLst>
      <p:ext uri="{BB962C8B-B14F-4D97-AF65-F5344CB8AC3E}">
        <p14:creationId xmlns:p14="http://schemas.microsoft.com/office/powerpoint/2010/main" val="3847693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0207D68-A583-4FC7-8EC7-6C199B5EC14B}" type="datetimeFigureOut">
              <a:rPr lang="zh-TW" altLang="en-US" smtClean="0"/>
              <a:pPr/>
              <a:t>2017/6/20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18A3B63-F4CF-4F07-ACB9-476BD345148D}" type="slidenum">
              <a:rPr lang="zh-TW" altLang="en-US" smtClean="0"/>
              <a:pPr/>
              <a:t>‹#›</a:t>
            </a:fld>
            <a:endParaRPr lang="zh-TW" altLang="en-US"/>
          </a:p>
        </p:txBody>
      </p:sp>
    </p:spTree>
    <p:extLst>
      <p:ext uri="{BB962C8B-B14F-4D97-AF65-F5344CB8AC3E}">
        <p14:creationId xmlns:p14="http://schemas.microsoft.com/office/powerpoint/2010/main" val="414337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0207D68-A583-4FC7-8EC7-6C199B5EC14B}" type="datetimeFigureOut">
              <a:rPr lang="zh-TW" altLang="en-US" smtClean="0"/>
              <a:pPr/>
              <a:t>2017/6/20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18A3B63-F4CF-4F07-ACB9-476BD345148D}" type="slidenum">
              <a:rPr lang="zh-TW" altLang="en-US" smtClean="0"/>
              <a:pPr/>
              <a:t>‹#›</a:t>
            </a:fld>
            <a:endParaRPr lang="zh-TW" altLang="en-US"/>
          </a:p>
        </p:txBody>
      </p:sp>
    </p:spTree>
    <p:extLst>
      <p:ext uri="{BB962C8B-B14F-4D97-AF65-F5344CB8AC3E}">
        <p14:creationId xmlns:p14="http://schemas.microsoft.com/office/powerpoint/2010/main" val="532390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0207D68-A583-4FC7-8EC7-6C199B5EC14B}" type="datetimeFigureOut">
              <a:rPr lang="zh-TW" altLang="en-US" smtClean="0"/>
              <a:pPr/>
              <a:t>2017/6/20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18A3B63-F4CF-4F07-ACB9-476BD345148D}" type="slidenum">
              <a:rPr lang="zh-TW" altLang="en-US" smtClean="0"/>
              <a:pPr/>
              <a:t>‹#›</a:t>
            </a:fld>
            <a:endParaRPr lang="zh-TW" altLang="en-US"/>
          </a:p>
        </p:txBody>
      </p:sp>
    </p:spTree>
    <p:extLst>
      <p:ext uri="{BB962C8B-B14F-4D97-AF65-F5344CB8AC3E}">
        <p14:creationId xmlns:p14="http://schemas.microsoft.com/office/powerpoint/2010/main" val="303140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07D68-A583-4FC7-8EC7-6C199B5EC14B}" type="datetimeFigureOut">
              <a:rPr lang="zh-TW" altLang="en-US" smtClean="0"/>
              <a:pPr/>
              <a:t>2017/6/20</a:t>
            </a:fld>
            <a:endParaRPr lang="zh-TW" altLang="en-US"/>
          </a:p>
        </p:txBody>
      </p:sp>
      <p:sp>
        <p:nvSpPr>
          <p:cNvPr id="5" name="頁尾版面配置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A3B63-F4CF-4F07-ACB9-476BD345148D}" type="slidenum">
              <a:rPr lang="zh-TW" altLang="en-US" smtClean="0"/>
              <a:pPr/>
              <a:t>‹#›</a:t>
            </a:fld>
            <a:endParaRPr lang="zh-TW" altLang="en-US"/>
          </a:p>
        </p:txBody>
      </p:sp>
    </p:spTree>
    <p:extLst>
      <p:ext uri="{BB962C8B-B14F-4D97-AF65-F5344CB8AC3E}">
        <p14:creationId xmlns:p14="http://schemas.microsoft.com/office/powerpoint/2010/main" val="3813968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內容版面配置區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6987" y="423334"/>
            <a:ext cx="9092106" cy="6061404"/>
          </a:xfrm>
        </p:spPr>
      </p:pic>
      <p:sp>
        <p:nvSpPr>
          <p:cNvPr id="6" name="標題 5"/>
          <p:cNvSpPr>
            <a:spLocks noGrp="1"/>
          </p:cNvSpPr>
          <p:nvPr>
            <p:ph type="title"/>
          </p:nvPr>
        </p:nvSpPr>
        <p:spPr>
          <a:xfrm>
            <a:off x="838198" y="2805970"/>
            <a:ext cx="10515600" cy="1325563"/>
          </a:xfrm>
        </p:spPr>
        <p:txBody>
          <a:bodyPr>
            <a:normAutofit/>
          </a:bodyPr>
          <a:lstStyle/>
          <a:p>
            <a:pPr algn="ctr"/>
            <a:r>
              <a:rPr lang="zh-TW" altLang="en-US" sz="4000" dirty="0">
                <a:solidFill>
                  <a:schemeClr val="bg1"/>
                </a:solidFill>
              </a:rPr>
              <a:t>與一般</a:t>
            </a:r>
            <a:r>
              <a:rPr lang="zh-TW" altLang="en-US" sz="4000" dirty="0" smtClean="0">
                <a:solidFill>
                  <a:schemeClr val="bg1"/>
                </a:solidFill>
              </a:rPr>
              <a:t>旅行</a:t>
            </a:r>
            <a:r>
              <a:rPr lang="en-US" altLang="zh-TW" sz="4000" dirty="0">
                <a:solidFill>
                  <a:schemeClr val="bg1"/>
                </a:solidFill>
              </a:rPr>
              <a:t/>
            </a:r>
            <a:br>
              <a:rPr lang="en-US" altLang="zh-TW" sz="4000" dirty="0">
                <a:solidFill>
                  <a:schemeClr val="bg1"/>
                </a:solidFill>
              </a:rPr>
            </a:br>
            <a:r>
              <a:rPr lang="zh-TW" altLang="en-US" sz="4000" dirty="0" smtClean="0">
                <a:solidFill>
                  <a:schemeClr val="bg1"/>
                </a:solidFill>
              </a:rPr>
              <a:t>之差別</a:t>
            </a:r>
            <a:endParaRPr lang="zh-TW" altLang="en-US" sz="4000" dirty="0">
              <a:solidFill>
                <a:schemeClr val="bg1"/>
              </a:solidFill>
            </a:endParaRPr>
          </a:p>
        </p:txBody>
      </p:sp>
      <p:pic>
        <p:nvPicPr>
          <p:cNvPr id="12" name="圖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9073" y="280452"/>
            <a:ext cx="5220000" cy="5220000"/>
          </a:xfrm>
          <a:prstGeom prst="rect">
            <a:avLst/>
          </a:prstGeom>
        </p:spPr>
      </p:pic>
    </p:spTree>
    <p:extLst>
      <p:ext uri="{BB962C8B-B14F-4D97-AF65-F5344CB8AC3E}">
        <p14:creationId xmlns:p14="http://schemas.microsoft.com/office/powerpoint/2010/main" val="1291648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89965" y="708340"/>
            <a:ext cx="11282081" cy="1815921"/>
          </a:xfrm>
        </p:spPr>
        <p:txBody>
          <a:bodyPr>
            <a:normAutofit lnSpcReduction="10000"/>
          </a:bodyPr>
          <a:lstStyle/>
          <a:p>
            <a:pPr marL="0" indent="0" algn="ctr">
              <a:buNone/>
            </a:pPr>
            <a:r>
              <a:rPr lang="zh-TW" altLang="en-US" sz="4000" dirty="0" smtClean="0">
                <a:latin typeface="微軟正黑體" panose="020B0604030504040204" pitchFamily="34" charset="-120"/>
                <a:ea typeface="微軟正黑體" panose="020B0604030504040204" pitchFamily="34" charset="-120"/>
              </a:rPr>
              <a:t>在這裡，我</a:t>
            </a:r>
            <a:r>
              <a:rPr lang="zh-TW" altLang="en-US" sz="4000" dirty="0">
                <a:latin typeface="微軟正黑體" panose="020B0604030504040204" pitchFamily="34" charset="-120"/>
                <a:ea typeface="微軟正黑體" panose="020B0604030504040204" pitchFamily="34" charset="-120"/>
              </a:rPr>
              <a:t>們</a:t>
            </a:r>
            <a:r>
              <a:rPr lang="zh-TW" altLang="zh-TW" sz="4000" dirty="0" smtClean="0">
                <a:latin typeface="微軟正黑體" panose="020B0604030504040204" pitchFamily="34" charset="-120"/>
                <a:ea typeface="微軟正黑體" panose="020B0604030504040204" pitchFamily="34" charset="-120"/>
              </a:rPr>
              <a:t>感謝</a:t>
            </a:r>
            <a:r>
              <a:rPr lang="zh-TW" altLang="zh-TW" sz="4000" u="sng" dirty="0">
                <a:latin typeface="微軟正黑體" panose="020B0604030504040204" pitchFamily="34" charset="-120"/>
                <a:ea typeface="微軟正黑體" panose="020B0604030504040204" pitchFamily="34" charset="-120"/>
              </a:rPr>
              <a:t>日本</a:t>
            </a:r>
            <a:r>
              <a:rPr lang="zh-TW" altLang="zh-TW" sz="4000" dirty="0" smtClean="0">
                <a:latin typeface="微軟正黑體" panose="020B0604030504040204" pitchFamily="34" charset="-120"/>
                <a:ea typeface="微軟正黑體" panose="020B0604030504040204" pitchFamily="34" charset="-120"/>
              </a:rPr>
              <a:t>，</a:t>
            </a:r>
            <a:r>
              <a:rPr lang="zh-TW" altLang="en-US" sz="4000" dirty="0" smtClean="0">
                <a:latin typeface="微軟正黑體" panose="020B0604030504040204" pitchFamily="34" charset="-120"/>
                <a:ea typeface="微軟正黑體" panose="020B0604030504040204" pitchFamily="34" charset="-120"/>
              </a:rPr>
              <a:t>它</a:t>
            </a:r>
            <a:r>
              <a:rPr lang="zh-TW" altLang="zh-TW" sz="4000" dirty="0" smtClean="0">
                <a:latin typeface="微軟正黑體" panose="020B0604030504040204" pitchFamily="34" charset="-120"/>
                <a:ea typeface="微軟正黑體" panose="020B0604030504040204" pitchFamily="34" charset="-120"/>
              </a:rPr>
              <a:t>讓我</a:t>
            </a:r>
            <a:r>
              <a:rPr lang="zh-TW" altLang="en-US" sz="4000" dirty="0" smtClean="0">
                <a:latin typeface="微軟正黑體" panose="020B0604030504040204" pitchFamily="34" charset="-120"/>
                <a:ea typeface="微軟正黑體" panose="020B0604030504040204" pitchFamily="34" charset="-120"/>
              </a:rPr>
              <a:t>們</a:t>
            </a:r>
            <a:r>
              <a:rPr lang="zh-TW" altLang="zh-TW" sz="4000" dirty="0" smtClean="0">
                <a:latin typeface="微軟正黑體" panose="020B0604030504040204" pitchFamily="34" charset="-120"/>
                <a:ea typeface="微軟正黑體" panose="020B0604030504040204" pitchFamily="34" charset="-120"/>
              </a:rPr>
              <a:t>有</a:t>
            </a:r>
            <a:r>
              <a:rPr lang="zh-TW" altLang="zh-TW" sz="4000" dirty="0">
                <a:latin typeface="微軟正黑體" panose="020B0604030504040204" pitchFamily="34" charset="-120"/>
                <a:ea typeface="微軟正黑體" panose="020B0604030504040204" pitchFamily="34" charset="-120"/>
              </a:rPr>
              <a:t>學習的機會，去</a:t>
            </a:r>
            <a:r>
              <a:rPr lang="zh-TW" altLang="zh-TW" sz="4000" dirty="0" smtClean="0">
                <a:latin typeface="微軟正黑體" panose="020B0604030504040204" pitchFamily="34" charset="-120"/>
                <a:ea typeface="微軟正黑體" panose="020B0604030504040204" pitchFamily="34" charset="-120"/>
              </a:rPr>
              <a:t>深入</a:t>
            </a:r>
            <a:r>
              <a:rPr lang="zh-TW" altLang="en-US" sz="4000" dirty="0" smtClean="0">
                <a:latin typeface="微軟正黑體" panose="020B0604030504040204" pitchFamily="34" charset="-120"/>
                <a:ea typeface="微軟正黑體" panose="020B0604030504040204" pitchFamily="34" charset="-120"/>
              </a:rPr>
              <a:t>、</a:t>
            </a:r>
            <a:r>
              <a:rPr lang="zh-TW" altLang="zh-TW" sz="4000" dirty="0" smtClean="0">
                <a:latin typeface="微軟正黑體" panose="020B0604030504040204" pitchFamily="34" charset="-120"/>
                <a:ea typeface="微軟正黑體" panose="020B0604030504040204" pitchFamily="34" charset="-120"/>
              </a:rPr>
              <a:t>去</a:t>
            </a:r>
            <a:r>
              <a:rPr lang="zh-TW" altLang="zh-TW" sz="4000" dirty="0">
                <a:latin typeface="微軟正黑體" panose="020B0604030504040204" pitchFamily="34" charset="-120"/>
                <a:ea typeface="微軟正黑體" panose="020B0604030504040204" pitchFamily="34" charset="-120"/>
              </a:rPr>
              <a:t>了解</a:t>
            </a:r>
            <a:r>
              <a:rPr lang="zh-TW" altLang="zh-TW" sz="4000" dirty="0" smtClean="0">
                <a:latin typeface="微軟正黑體" panose="020B0604030504040204" pitchFamily="34" charset="-120"/>
                <a:ea typeface="微軟正黑體" panose="020B0604030504040204" pitchFamily="34" charset="-120"/>
              </a:rPr>
              <a:t>，</a:t>
            </a:r>
            <a:r>
              <a:rPr lang="zh-TW" altLang="en-US" sz="4000" dirty="0" smtClean="0">
                <a:latin typeface="微軟正黑體" panose="020B0604030504040204" pitchFamily="34" charset="-120"/>
                <a:ea typeface="微軟正黑體" panose="020B0604030504040204" pitchFamily="34" charset="-120"/>
              </a:rPr>
              <a:t>也讓我們留下了許多的印象，打造出美好的回憶。</a:t>
            </a:r>
            <a:endParaRPr lang="zh-TW" altLang="en-US" sz="4000"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3258" y="2524261"/>
            <a:ext cx="5795493" cy="4346619"/>
          </a:xfrm>
          <a:prstGeom prst="rect">
            <a:avLst/>
          </a:prstGeom>
        </p:spPr>
      </p:pic>
    </p:spTree>
    <p:extLst>
      <p:ext uri="{BB962C8B-B14F-4D97-AF65-F5344CB8AC3E}">
        <p14:creationId xmlns:p14="http://schemas.microsoft.com/office/powerpoint/2010/main" val="2717084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520995"/>
            <a:ext cx="12256697" cy="7661515"/>
          </a:xfrm>
        </p:spPr>
      </p:pic>
      <p:sp>
        <p:nvSpPr>
          <p:cNvPr id="5" name="矩形 4"/>
          <p:cNvSpPr/>
          <p:nvPr/>
        </p:nvSpPr>
        <p:spPr>
          <a:xfrm>
            <a:off x="248499" y="365125"/>
            <a:ext cx="7194597" cy="1754326"/>
          </a:xfrm>
          <a:prstGeom prst="rect">
            <a:avLst/>
          </a:prstGeom>
          <a:noFill/>
        </p:spPr>
        <p:txBody>
          <a:bodyPr wrap="none" lIns="91440" tIns="45720" rIns="91440" bIns="45720">
            <a:spAutoFit/>
          </a:bodyPr>
          <a:lstStyle/>
          <a:p>
            <a:pPr algn="ctr"/>
            <a:r>
              <a:rPr lang="ja-JP" altLang="en-US" sz="5400" dirty="0" smtClean="0">
                <a:ln w="0"/>
                <a:effectLst>
                  <a:outerShdw blurRad="38100" dist="19050" dir="2700000" algn="tl" rotWithShape="0">
                    <a:schemeClr val="dk1">
                      <a:alpha val="40000"/>
                    </a:schemeClr>
                  </a:outerShdw>
                </a:effectLst>
              </a:rPr>
              <a:t>ありがとうございました。</a:t>
            </a:r>
            <a:endParaRPr lang="en-US" altLang="ja-JP" sz="5400" dirty="0" smtClean="0">
              <a:ln w="0"/>
              <a:effectLst>
                <a:outerShdw blurRad="38100" dist="19050" dir="2700000" algn="tl" rotWithShape="0">
                  <a:schemeClr val="dk1">
                    <a:alpha val="40000"/>
                  </a:schemeClr>
                </a:outerShdw>
              </a:effectLst>
            </a:endParaRPr>
          </a:p>
          <a:p>
            <a:pPr algn="ctr"/>
            <a:r>
              <a:rPr lang="zh-TW" altLang="en-US" sz="5400" b="0" cap="none" spc="0" dirty="0" smtClean="0">
                <a:ln w="0"/>
                <a:solidFill>
                  <a:schemeClr val="tx1"/>
                </a:solidFill>
                <a:effectLst>
                  <a:outerShdw blurRad="38100" dist="19050" dir="2700000" algn="tl" rotWithShape="0">
                    <a:schemeClr val="dk1">
                      <a:alpha val="40000"/>
                    </a:schemeClr>
                  </a:outerShdw>
                </a:effectLst>
              </a:rPr>
              <a:t>謝謝大家的聆聽</a:t>
            </a:r>
            <a:endParaRPr lang="zh-TW" alt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48449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跟團</a:t>
            </a:r>
            <a:r>
              <a:rPr lang="en-US" altLang="zh-TW" dirty="0"/>
              <a:t>(</a:t>
            </a:r>
            <a:r>
              <a:rPr lang="zh-TW" altLang="en-US" dirty="0"/>
              <a:t>旅遊社</a:t>
            </a:r>
            <a:r>
              <a:rPr lang="en-US" altLang="zh-TW" dirty="0"/>
              <a:t>)</a:t>
            </a:r>
            <a:r>
              <a:rPr lang="en-US" altLang="zh-TW" dirty="0" smtClean="0"/>
              <a:t>V.S.</a:t>
            </a:r>
            <a:r>
              <a:rPr lang="zh-TW" altLang="en-US" dirty="0" smtClean="0"/>
              <a:t> 自由</a:t>
            </a:r>
            <a:r>
              <a:rPr lang="zh-TW" altLang="en-US" dirty="0"/>
              <a:t>行</a:t>
            </a:r>
            <a:r>
              <a:rPr lang="en-US" altLang="zh-TW" dirty="0" smtClean="0"/>
              <a:t>V.S.</a:t>
            </a:r>
            <a:r>
              <a:rPr lang="zh-TW" altLang="en-US" dirty="0" smtClean="0"/>
              <a:t>教育旅行</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390022445"/>
              </p:ext>
            </p:extLst>
          </p:nvPr>
        </p:nvGraphicFramePr>
        <p:xfrm>
          <a:off x="661470" y="1705172"/>
          <a:ext cx="11079736" cy="4236720"/>
        </p:xfrm>
        <a:graphic>
          <a:graphicData uri="http://schemas.openxmlformats.org/drawingml/2006/table">
            <a:tbl>
              <a:tblPr firstRow="1" bandRow="1">
                <a:tableStyleId>{21E4AEA4-8DFA-4A89-87EB-49C32662AFE0}</a:tableStyleId>
              </a:tblPr>
              <a:tblGrid>
                <a:gridCol w="1367119"/>
                <a:gridCol w="2489627"/>
                <a:gridCol w="3042877"/>
                <a:gridCol w="4180113"/>
              </a:tblGrid>
              <a:tr h="370840">
                <a:tc>
                  <a:txBody>
                    <a:bodyPr/>
                    <a:lstStyle/>
                    <a:p>
                      <a:pPr algn="ctr"/>
                      <a:endParaRPr lang="zh-TW" altLang="en-US" dirty="0"/>
                    </a:p>
                  </a:txBody>
                  <a:tcPr/>
                </a:tc>
                <a:tc>
                  <a:txBody>
                    <a:bodyPr/>
                    <a:lstStyle/>
                    <a:p>
                      <a:pPr algn="ctr"/>
                      <a:r>
                        <a:rPr lang="zh-TW" altLang="en-US" dirty="0" smtClean="0"/>
                        <a:t>跟團</a:t>
                      </a:r>
                      <a:r>
                        <a:rPr lang="en-US" altLang="zh-TW" dirty="0" smtClean="0"/>
                        <a:t>(</a:t>
                      </a:r>
                      <a:r>
                        <a:rPr lang="zh-TW" altLang="en-US" dirty="0" smtClean="0"/>
                        <a:t>旅行社</a:t>
                      </a:r>
                      <a:r>
                        <a:rPr lang="en-US" altLang="zh-TW" dirty="0" smtClean="0"/>
                        <a:t>)</a:t>
                      </a:r>
                      <a:endParaRPr lang="zh-TW" altLang="en-US" dirty="0"/>
                    </a:p>
                  </a:txBody>
                  <a:tcPr/>
                </a:tc>
                <a:tc>
                  <a:txBody>
                    <a:bodyPr/>
                    <a:lstStyle/>
                    <a:p>
                      <a:pPr algn="ctr"/>
                      <a:r>
                        <a:rPr lang="zh-TW" altLang="en-US" dirty="0" smtClean="0"/>
                        <a:t>自由行</a:t>
                      </a:r>
                      <a:endParaRPr lang="zh-TW" altLang="en-US" dirty="0"/>
                    </a:p>
                  </a:txBody>
                  <a:tcPr/>
                </a:tc>
                <a:tc>
                  <a:txBody>
                    <a:bodyPr/>
                    <a:lstStyle/>
                    <a:p>
                      <a:pPr algn="ctr"/>
                      <a:r>
                        <a:rPr lang="zh-TW" altLang="en-US" sz="2000" dirty="0" smtClean="0"/>
                        <a:t>教育旅行</a:t>
                      </a:r>
                      <a:endParaRPr lang="zh-TW" altLang="en-US" sz="2000" dirty="0"/>
                    </a:p>
                  </a:txBody>
                  <a:tcPr/>
                </a:tc>
              </a:tr>
              <a:tr h="370840">
                <a:tc>
                  <a:txBody>
                    <a:bodyPr/>
                    <a:lstStyle/>
                    <a:p>
                      <a:pPr algn="ctr"/>
                      <a:r>
                        <a:rPr lang="zh-TW" altLang="en-US" dirty="0" smtClean="0"/>
                        <a:t>年齡</a:t>
                      </a:r>
                      <a:endParaRPr lang="zh-TW" altLang="en-US" dirty="0"/>
                    </a:p>
                  </a:txBody>
                  <a:tcPr/>
                </a:tc>
                <a:tc>
                  <a:txBody>
                    <a:bodyPr/>
                    <a:lstStyle/>
                    <a:p>
                      <a:pPr algn="ctr"/>
                      <a:r>
                        <a:rPr lang="zh-TW" altLang="en-US" sz="2400" dirty="0" smtClean="0"/>
                        <a:t>不限</a:t>
                      </a:r>
                      <a:endParaRPr lang="zh-TW" altLang="en-US" sz="2400" dirty="0"/>
                    </a:p>
                  </a:txBody>
                  <a:tcPr/>
                </a:tc>
                <a:tc>
                  <a:txBody>
                    <a:bodyPr/>
                    <a:lstStyle/>
                    <a:p>
                      <a:pPr algn="ctr"/>
                      <a:r>
                        <a:rPr lang="zh-TW" altLang="en-US" sz="2400" dirty="0" smtClean="0"/>
                        <a:t>不限</a:t>
                      </a:r>
                      <a:endParaRPr lang="zh-TW" altLang="en-US" sz="2400" dirty="0"/>
                    </a:p>
                  </a:txBody>
                  <a:tcPr/>
                </a:tc>
                <a:tc>
                  <a:txBody>
                    <a:bodyPr/>
                    <a:lstStyle/>
                    <a:p>
                      <a:pPr algn="ctr"/>
                      <a:r>
                        <a:rPr lang="zh-TW" altLang="en-US" sz="2400" dirty="0" smtClean="0"/>
                        <a:t>國、高中及大學</a:t>
                      </a:r>
                      <a:endParaRPr lang="zh-TW" altLang="en-US" sz="2400" dirty="0"/>
                    </a:p>
                  </a:txBody>
                  <a:tcPr/>
                </a:tc>
              </a:tr>
              <a:tr h="370840">
                <a:tc>
                  <a:txBody>
                    <a:bodyPr/>
                    <a:lstStyle/>
                    <a:p>
                      <a:pPr algn="ctr"/>
                      <a:r>
                        <a:rPr lang="zh-TW" altLang="en-US" dirty="0" smtClean="0"/>
                        <a:t>參訪地點</a:t>
                      </a:r>
                      <a:endParaRPr lang="zh-TW" altLang="en-US" dirty="0"/>
                    </a:p>
                  </a:txBody>
                  <a:tcPr/>
                </a:tc>
                <a:tc>
                  <a:txBody>
                    <a:bodyPr/>
                    <a:lstStyle/>
                    <a:p>
                      <a:pPr algn="ctr"/>
                      <a:r>
                        <a:rPr lang="zh-TW" altLang="en-US" sz="2400" dirty="0" smtClean="0"/>
                        <a:t>重於地標</a:t>
                      </a:r>
                      <a:r>
                        <a:rPr lang="en-US" altLang="zh-TW" sz="2400" dirty="0" smtClean="0"/>
                        <a:t>(</a:t>
                      </a:r>
                      <a:r>
                        <a:rPr lang="zh-TW" altLang="en-US" sz="2400" dirty="0" smtClean="0"/>
                        <a:t>不包含</a:t>
                      </a:r>
                      <a:r>
                        <a:rPr lang="en-US" altLang="zh-TW" sz="2400" dirty="0" smtClean="0"/>
                        <a:t>Homestay</a:t>
                      </a:r>
                      <a:r>
                        <a:rPr lang="zh-TW" altLang="en-US" sz="2400" dirty="0" smtClean="0"/>
                        <a:t>及學校交流</a:t>
                      </a:r>
                      <a:r>
                        <a:rPr lang="en-US" altLang="zh-TW" sz="2400" dirty="0" smtClean="0"/>
                        <a:t>)</a:t>
                      </a:r>
                    </a:p>
                  </a:txBody>
                  <a:tcPr/>
                </a:tc>
                <a:tc>
                  <a:txBody>
                    <a:bodyPr/>
                    <a:lstStyle/>
                    <a:p>
                      <a:pPr algn="ctr"/>
                      <a:r>
                        <a:rPr lang="zh-TW" altLang="en-US" sz="2400" dirty="0" smtClean="0"/>
                        <a:t>不限</a:t>
                      </a:r>
                      <a:endParaRPr lang="en-US" altLang="zh-TW" sz="2400" dirty="0" smtClean="0"/>
                    </a:p>
                    <a:p>
                      <a:pPr algn="ctr"/>
                      <a:r>
                        <a:rPr lang="en-US" altLang="zh-TW" sz="2400" dirty="0" smtClean="0"/>
                        <a:t>(</a:t>
                      </a:r>
                      <a:r>
                        <a:rPr lang="zh-TW" altLang="en-US" sz="2400" dirty="0" smtClean="0"/>
                        <a:t>不包含</a:t>
                      </a:r>
                      <a:r>
                        <a:rPr lang="en-US" altLang="zh-TW" sz="2400" dirty="0" smtClean="0"/>
                        <a:t>Homestay</a:t>
                      </a:r>
                      <a:r>
                        <a:rPr lang="zh-TW" altLang="en-US" sz="2400" dirty="0" smtClean="0"/>
                        <a:t>及學校交流</a:t>
                      </a:r>
                      <a:r>
                        <a:rPr lang="en-US" altLang="zh-TW" sz="2400" dirty="0" smtClean="0"/>
                        <a:t>)</a:t>
                      </a:r>
                      <a:endParaRPr lang="zh-TW" altLang="en-US" sz="2400" dirty="0"/>
                    </a:p>
                  </a:txBody>
                  <a:tcPr/>
                </a:tc>
                <a:tc>
                  <a:txBody>
                    <a:bodyPr/>
                    <a:lstStyle/>
                    <a:p>
                      <a:pPr algn="ctr"/>
                      <a:r>
                        <a:rPr lang="zh-TW" altLang="en-US" sz="2400" dirty="0" smtClean="0"/>
                        <a:t>於跟團與自由行之間</a:t>
                      </a:r>
                      <a:endParaRPr lang="en-US" altLang="zh-TW" sz="2400" dirty="0" smtClean="0"/>
                    </a:p>
                    <a:p>
                      <a:pPr algn="ctr"/>
                      <a:r>
                        <a:rPr lang="en-US" altLang="zh-TW" sz="2400" dirty="0" smtClean="0"/>
                        <a:t>(</a:t>
                      </a:r>
                      <a:r>
                        <a:rPr lang="zh-TW" altLang="en-US" sz="2400" dirty="0" smtClean="0"/>
                        <a:t>包含</a:t>
                      </a:r>
                      <a:r>
                        <a:rPr lang="en-US" altLang="zh-TW" sz="2400" dirty="0" smtClean="0">
                          <a:solidFill>
                            <a:srgbClr val="0070C0"/>
                          </a:solidFill>
                        </a:rPr>
                        <a:t>Homestay</a:t>
                      </a:r>
                      <a:r>
                        <a:rPr lang="zh-TW" altLang="en-US" sz="2400" dirty="0" smtClean="0"/>
                        <a:t>及</a:t>
                      </a:r>
                      <a:r>
                        <a:rPr lang="zh-TW" altLang="en-US" sz="2400" dirty="0" smtClean="0">
                          <a:solidFill>
                            <a:srgbClr val="0070C0"/>
                          </a:solidFill>
                        </a:rPr>
                        <a:t>學生交流</a:t>
                      </a:r>
                      <a:r>
                        <a:rPr lang="en-US" altLang="zh-TW" sz="2400" dirty="0" smtClean="0"/>
                        <a:t>)</a:t>
                      </a:r>
                      <a:endParaRPr lang="zh-TW" altLang="en-US" sz="2400" dirty="0"/>
                    </a:p>
                  </a:txBody>
                  <a:tcPr/>
                </a:tc>
              </a:tr>
              <a:tr h="370840">
                <a:tc>
                  <a:txBody>
                    <a:bodyPr/>
                    <a:lstStyle/>
                    <a:p>
                      <a:pPr algn="ctr"/>
                      <a:r>
                        <a:rPr lang="zh-TW" altLang="en-US" dirty="0" smtClean="0"/>
                        <a:t>行前作業</a:t>
                      </a:r>
                      <a:endParaRPr lang="zh-TW" altLang="en-US" dirty="0"/>
                    </a:p>
                  </a:txBody>
                  <a:tcPr/>
                </a:tc>
                <a:tc>
                  <a:txBody>
                    <a:bodyPr/>
                    <a:lstStyle/>
                    <a:p>
                      <a:pPr algn="ctr"/>
                      <a:r>
                        <a:rPr lang="zh-TW" altLang="en-US" sz="2400" dirty="0" smtClean="0"/>
                        <a:t>無</a:t>
                      </a:r>
                      <a:endParaRPr lang="en-US" altLang="zh-TW" sz="2400" dirty="0" smtClean="0"/>
                    </a:p>
                    <a:p>
                      <a:pPr algn="ctr"/>
                      <a:r>
                        <a:rPr lang="zh-TW" altLang="en-US" sz="2000" dirty="0" smtClean="0"/>
                        <a:t>由旅行社全程規劃</a:t>
                      </a:r>
                      <a:endParaRPr lang="zh-TW" altLang="en-US" sz="2000" dirty="0"/>
                    </a:p>
                  </a:txBody>
                  <a:tcPr/>
                </a:tc>
                <a:tc>
                  <a:txBody>
                    <a:bodyPr/>
                    <a:lstStyle/>
                    <a:p>
                      <a:pPr algn="ctr"/>
                      <a:r>
                        <a:rPr lang="zh-TW" altLang="en-US" sz="2400" dirty="0" smtClean="0"/>
                        <a:t>有</a:t>
                      </a:r>
                      <a:endParaRPr lang="en-US" altLang="zh-TW" sz="2400" dirty="0" smtClean="0"/>
                    </a:p>
                    <a:p>
                      <a:pPr algn="ctr"/>
                      <a:r>
                        <a:rPr lang="zh-TW" altLang="en-US" sz="2000" dirty="0" smtClean="0"/>
                        <a:t>要自行列出食衣住行等</a:t>
                      </a:r>
                      <a:endParaRPr lang="en-US" altLang="zh-TW" sz="2000" dirty="0" smtClean="0"/>
                    </a:p>
                    <a:p>
                      <a:pPr algn="ctr"/>
                      <a:r>
                        <a:rPr lang="zh-TW" altLang="en-US" sz="2000" dirty="0" smtClean="0"/>
                        <a:t>行前作業較複雜</a:t>
                      </a:r>
                      <a:endParaRPr lang="zh-TW" altLang="en-US" sz="2000" dirty="0"/>
                    </a:p>
                  </a:txBody>
                  <a:tcPr/>
                </a:tc>
                <a:tc>
                  <a:txBody>
                    <a:bodyPr/>
                    <a:lstStyle/>
                    <a:p>
                      <a:pPr algn="ctr"/>
                      <a:r>
                        <a:rPr lang="zh-TW" altLang="en-US" sz="2400" dirty="0" smtClean="0"/>
                        <a:t>有</a:t>
                      </a:r>
                      <a:endParaRPr lang="en-US" altLang="zh-TW" sz="2400" dirty="0" smtClean="0"/>
                    </a:p>
                    <a:p>
                      <a:pPr algn="ctr"/>
                      <a:r>
                        <a:rPr lang="zh-TW" altLang="en-US" sz="2000" dirty="0" smtClean="0"/>
                        <a:t>城市探索：類似時間較短、</a:t>
                      </a:r>
                      <a:endParaRPr lang="en-US" altLang="zh-TW" sz="2000" dirty="0" smtClean="0"/>
                    </a:p>
                    <a:p>
                      <a:pPr algn="ctr"/>
                      <a:r>
                        <a:rPr lang="zh-TW" altLang="en-US" sz="2000" dirty="0" smtClean="0"/>
                        <a:t>較單純的自由行</a:t>
                      </a:r>
                      <a:endParaRPr lang="en-US" altLang="zh-TW" sz="2000" dirty="0" smtClean="0"/>
                    </a:p>
                    <a:p>
                      <a:pPr algn="ctr"/>
                      <a:r>
                        <a:rPr lang="zh-TW" altLang="en-US" sz="2000" dirty="0" smtClean="0"/>
                        <a:t>其他行程：由旅行社及學校規劃</a:t>
                      </a:r>
                      <a:endParaRPr lang="zh-TW" altLang="en-US" sz="2000" dirty="0"/>
                    </a:p>
                  </a:txBody>
                  <a:tcPr/>
                </a:tc>
              </a:tr>
              <a:tr h="370840">
                <a:tc>
                  <a:txBody>
                    <a:bodyPr/>
                    <a:lstStyle/>
                    <a:p>
                      <a:pPr algn="ctr"/>
                      <a:r>
                        <a:rPr lang="zh-TW" altLang="en-US" dirty="0" smtClean="0"/>
                        <a:t>學習到的意義</a:t>
                      </a:r>
                      <a:r>
                        <a:rPr lang="en-US" altLang="zh-TW" dirty="0" smtClean="0"/>
                        <a:t>(</a:t>
                      </a:r>
                      <a:r>
                        <a:rPr lang="zh-TW" altLang="en-US" dirty="0" smtClean="0"/>
                        <a:t>百分比</a:t>
                      </a:r>
                      <a:r>
                        <a:rPr lang="en-US" altLang="zh-TW" dirty="0" smtClean="0"/>
                        <a:t>)</a:t>
                      </a:r>
                      <a:endParaRPr lang="zh-TW" altLang="en-US" dirty="0"/>
                    </a:p>
                  </a:txBody>
                  <a:tcPr/>
                </a:tc>
                <a:tc>
                  <a:txBody>
                    <a:bodyPr/>
                    <a:lstStyle/>
                    <a:p>
                      <a:pPr algn="ctr"/>
                      <a:r>
                        <a:rPr lang="zh-TW" altLang="en-US" sz="2400" dirty="0" smtClean="0"/>
                        <a:t>玩樂</a:t>
                      </a:r>
                      <a:r>
                        <a:rPr lang="en-US" altLang="zh-TW" sz="2400" dirty="0" smtClean="0"/>
                        <a:t>:80%</a:t>
                      </a:r>
                    </a:p>
                    <a:p>
                      <a:pPr algn="ctr"/>
                      <a:r>
                        <a:rPr lang="zh-TW" altLang="en-US" sz="2400" dirty="0" smtClean="0"/>
                        <a:t>心得</a:t>
                      </a:r>
                      <a:r>
                        <a:rPr lang="en-US" altLang="zh-TW" sz="2400" dirty="0" smtClean="0"/>
                        <a:t>:20%</a:t>
                      </a:r>
                    </a:p>
                  </a:txBody>
                  <a:tcPr/>
                </a:tc>
                <a:tc>
                  <a:txBody>
                    <a:bodyPr/>
                    <a:lstStyle/>
                    <a:p>
                      <a:pPr algn="ctr"/>
                      <a:r>
                        <a:rPr lang="zh-TW" altLang="en-US" sz="2400" dirty="0" smtClean="0"/>
                        <a:t>玩樂</a:t>
                      </a:r>
                      <a:r>
                        <a:rPr lang="en-US" altLang="zh-TW" sz="2400" dirty="0" smtClean="0"/>
                        <a:t>:50%</a:t>
                      </a:r>
                    </a:p>
                    <a:p>
                      <a:pPr algn="ctr"/>
                      <a:r>
                        <a:rPr lang="zh-TW" altLang="en-US" sz="2400" dirty="0" smtClean="0"/>
                        <a:t>心得</a:t>
                      </a:r>
                      <a:r>
                        <a:rPr lang="en-US" altLang="zh-TW" sz="2400" dirty="0" smtClean="0"/>
                        <a:t>:50%</a:t>
                      </a:r>
                      <a:endParaRPr lang="zh-TW" altLang="en-US" sz="2400" dirty="0"/>
                    </a:p>
                  </a:txBody>
                  <a:tcPr/>
                </a:tc>
                <a:tc>
                  <a:txBody>
                    <a:bodyPr/>
                    <a:lstStyle/>
                    <a:p>
                      <a:pPr algn="ctr"/>
                      <a:r>
                        <a:rPr lang="zh-TW" altLang="en-US" sz="2400" dirty="0" smtClean="0"/>
                        <a:t>玩樂</a:t>
                      </a:r>
                      <a:r>
                        <a:rPr lang="en-US" altLang="zh-TW" sz="2400" dirty="0" smtClean="0"/>
                        <a:t>:30%</a:t>
                      </a:r>
                    </a:p>
                    <a:p>
                      <a:pPr algn="ctr"/>
                      <a:r>
                        <a:rPr lang="zh-TW" altLang="en-US" sz="2400" dirty="0" smtClean="0"/>
                        <a:t>心得</a:t>
                      </a:r>
                      <a:r>
                        <a:rPr lang="en-US" altLang="zh-TW" sz="2400" dirty="0" smtClean="0"/>
                        <a:t>:70%</a:t>
                      </a:r>
                      <a:endParaRPr lang="zh-TW" altLang="en-US" sz="2400" dirty="0"/>
                    </a:p>
                  </a:txBody>
                  <a:tcPr/>
                </a:tc>
              </a:tr>
            </a:tbl>
          </a:graphicData>
        </a:graphic>
      </p:graphicFrame>
      <p:cxnSp>
        <p:nvCxnSpPr>
          <p:cNvPr id="6" name="直線接點 5"/>
          <p:cNvCxnSpPr/>
          <p:nvPr/>
        </p:nvCxnSpPr>
        <p:spPr>
          <a:xfrm>
            <a:off x="838200" y="2331310"/>
            <a:ext cx="1591963" cy="36246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9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2372498"/>
            <a:ext cx="10515600" cy="1606379"/>
          </a:xfrm>
        </p:spPr>
        <p:txBody>
          <a:bodyPr>
            <a:noAutofit/>
          </a:bodyPr>
          <a:lstStyle/>
          <a:p>
            <a:pPr marL="0" indent="0" algn="ctr">
              <a:buNone/>
            </a:pPr>
            <a:r>
              <a:rPr lang="zh-TW" altLang="en-US" sz="4000" dirty="0" smtClean="0">
                <a:latin typeface="微軟正黑體" panose="020B0604030504040204" pitchFamily="34" charset="-120"/>
                <a:ea typeface="微軟正黑體" panose="020B0604030504040204" pitchFamily="34" charset="-120"/>
              </a:rPr>
              <a:t>在這一趟的旅程當中，雖然我們犧牲了許多的時間與精力，但也學習到許多的事物。</a:t>
            </a:r>
            <a:endParaRPr lang="zh-TW" altLang="en-US" sz="4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15916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174814"/>
            <a:ext cx="10515600" cy="6002151"/>
          </a:xfrm>
        </p:spPr>
        <p:txBody>
          <a:bodyPr>
            <a:normAutofit/>
          </a:bodyPr>
          <a:lstStyle/>
          <a:p>
            <a:r>
              <a:rPr lang="zh-TW" altLang="en-US" sz="4000" dirty="0" smtClean="0">
                <a:latin typeface="微軟正黑體" panose="020B0604030504040204" pitchFamily="34" charset="-120"/>
                <a:ea typeface="微軟正黑體" panose="020B0604030504040204" pitchFamily="34" charset="-120"/>
              </a:rPr>
              <a:t>林哲佑</a:t>
            </a:r>
            <a:r>
              <a:rPr lang="en-US" altLang="zh-TW" sz="4000" dirty="0" smtClean="0">
                <a:latin typeface="微軟正黑體" panose="020B0604030504040204" pitchFamily="34" charset="-120"/>
                <a:ea typeface="微軟正黑體" panose="020B0604030504040204" pitchFamily="34" charset="-120"/>
              </a:rPr>
              <a:t>:</a:t>
            </a:r>
          </a:p>
          <a:p>
            <a:pPr marL="0" indent="0">
              <a:buNone/>
            </a:pPr>
            <a:r>
              <a:rPr lang="zh-TW" altLang="en-US" sz="2400" dirty="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       </a:t>
            </a:r>
            <a:r>
              <a:rPr lang="zh-TW" altLang="zh-TW" sz="3200" dirty="0" smtClean="0">
                <a:latin typeface="微軟正黑體" panose="020B0604030504040204" pitchFamily="34" charset="-120"/>
                <a:ea typeface="微軟正黑體" panose="020B0604030504040204" pitchFamily="34" charset="-120"/>
              </a:rPr>
              <a:t>在</a:t>
            </a:r>
            <a:r>
              <a:rPr lang="zh-TW" altLang="zh-TW" sz="3200" dirty="0">
                <a:latin typeface="微軟正黑體" panose="020B0604030504040204" pitchFamily="34" charset="-120"/>
                <a:ea typeface="微軟正黑體" panose="020B0604030504040204" pitchFamily="34" charset="-120"/>
              </a:rPr>
              <a:t>國際教育</a:t>
            </a:r>
            <a:r>
              <a:rPr lang="zh-TW" altLang="zh-TW" sz="3200" dirty="0" smtClean="0">
                <a:latin typeface="微軟正黑體" panose="020B0604030504040204" pitchFamily="34" charset="-120"/>
                <a:ea typeface="微軟正黑體" panose="020B0604030504040204" pitchFamily="34" charset="-120"/>
              </a:rPr>
              <a:t>旅行</a:t>
            </a:r>
            <a:r>
              <a:rPr lang="zh-TW" altLang="en-US" sz="3200" dirty="0" smtClean="0">
                <a:latin typeface="微軟正黑體" panose="020B0604030504040204" pitchFamily="34" charset="-120"/>
                <a:ea typeface="微軟正黑體" panose="020B0604030504040204" pitchFamily="34" charset="-120"/>
              </a:rPr>
              <a:t>中，</a:t>
            </a:r>
            <a:r>
              <a:rPr lang="zh-TW" altLang="zh-TW" sz="3200" dirty="0" smtClean="0">
                <a:latin typeface="微軟正黑體" panose="020B0604030504040204" pitchFamily="34" charset="-120"/>
                <a:ea typeface="微軟正黑體" panose="020B0604030504040204" pitchFamily="34" charset="-120"/>
              </a:rPr>
              <a:t>我</a:t>
            </a:r>
            <a:r>
              <a:rPr lang="zh-TW" altLang="zh-TW" sz="3200" dirty="0">
                <a:latin typeface="微軟正黑體" panose="020B0604030504040204" pitchFamily="34" charset="-120"/>
                <a:ea typeface="微軟正黑體" panose="020B0604030504040204" pitchFamily="34" charset="-120"/>
              </a:rPr>
              <a:t>教到了很多朋友，然後也發生了很多有趣，好玩的事情</a:t>
            </a:r>
            <a:r>
              <a:rPr lang="en-US" altLang="zh-TW" sz="3200" dirty="0">
                <a:latin typeface="微軟正黑體" panose="020B0604030504040204" pitchFamily="34" charset="-120"/>
                <a:ea typeface="微軟正黑體" panose="020B0604030504040204" pitchFamily="34" charset="-120"/>
              </a:rPr>
              <a:t>~</a:t>
            </a:r>
            <a:r>
              <a:rPr lang="zh-TW" altLang="zh-TW" sz="3200" dirty="0">
                <a:latin typeface="微軟正黑體" panose="020B0604030504040204" pitchFamily="34" charset="-120"/>
                <a:ea typeface="微軟正黑體" panose="020B0604030504040204" pitchFamily="34" charset="-120"/>
              </a:rPr>
              <a:t>人生中第一次去日本，讓我看到了日本的環境、文化，還有習俗。到日本的第一個感覺就是</a:t>
            </a:r>
            <a:r>
              <a:rPr lang="en-US" altLang="zh-TW" sz="3200" dirty="0">
                <a:latin typeface="微軟正黑體" panose="020B0604030504040204" pitchFamily="34" charset="-120"/>
                <a:ea typeface="微軟正黑體" panose="020B0604030504040204" pitchFamily="34" charset="-120"/>
              </a:rPr>
              <a:t>:[</a:t>
            </a:r>
            <a:r>
              <a:rPr lang="zh-TW" altLang="zh-TW" sz="3200" dirty="0">
                <a:latin typeface="微軟正黑體" panose="020B0604030504040204" pitchFamily="34" charset="-120"/>
                <a:ea typeface="微軟正黑體" panose="020B0604030504040204" pitchFamily="34" charset="-120"/>
              </a:rPr>
              <a:t>超乾淨的啊</a:t>
            </a:r>
            <a:r>
              <a:rPr lang="en-US" altLang="zh-TW" sz="3200" dirty="0">
                <a:latin typeface="微軟正黑體" panose="020B0604030504040204" pitchFamily="34" charset="-120"/>
                <a:ea typeface="微軟正黑體" panose="020B0604030504040204" pitchFamily="34" charset="-120"/>
              </a:rPr>
              <a:t>!!!</a:t>
            </a:r>
            <a:r>
              <a:rPr lang="zh-TW" altLang="zh-TW" sz="3200" dirty="0">
                <a:latin typeface="微軟正黑體" panose="020B0604030504040204" pitchFamily="34" charset="-120"/>
                <a:ea typeface="微軟正黑體" panose="020B0604030504040204" pitchFamily="34" charset="-120"/>
              </a:rPr>
              <a:t>雖然氣溫很低，但是完全不會感覺到冷</a:t>
            </a:r>
            <a:r>
              <a:rPr lang="en-US" altLang="zh-TW" sz="3200" dirty="0">
                <a:latin typeface="微軟正黑體" panose="020B0604030504040204" pitchFamily="34" charset="-120"/>
                <a:ea typeface="微軟正黑體" panose="020B0604030504040204" pitchFamily="34" charset="-120"/>
              </a:rPr>
              <a:t>!!!]</a:t>
            </a:r>
            <a:r>
              <a:rPr lang="zh-TW" altLang="zh-TW" sz="3200" dirty="0">
                <a:latin typeface="微軟正黑體" panose="020B0604030504040204" pitchFamily="34" charset="-120"/>
                <a:ea typeface="微軟正黑體" panose="020B0604030504040204" pitchFamily="34" charset="-120"/>
              </a:rPr>
              <a:t>，然後計程車，車子都跟台灣不一樣，很特別，車子是右駕，道路也是靠右邊，跟台灣相反。然後我覺得日本很讚的地方是，</a:t>
            </a:r>
            <a:r>
              <a:rPr lang="zh-TW" altLang="zh-TW" sz="3200" dirty="0">
                <a:solidFill>
                  <a:srgbClr val="FF0000"/>
                </a:solidFill>
                <a:latin typeface="微軟正黑體" panose="020B0604030504040204" pitchFamily="34" charset="-120"/>
                <a:ea typeface="微軟正黑體" panose="020B0604030504040204" pitchFamily="34" charset="-120"/>
              </a:rPr>
              <a:t>日本人都很友善，態度都很好，對待人都非常有禮貌</a:t>
            </a:r>
            <a:r>
              <a:rPr lang="zh-TW" altLang="zh-TW" sz="3200" dirty="0">
                <a:latin typeface="微軟正黑體" panose="020B0604030504040204" pitchFamily="34" charset="-120"/>
                <a:ea typeface="微軟正黑體" panose="020B0604030504040204" pitchFamily="34" charset="-120"/>
              </a:rPr>
              <a:t>，對食物也特別講究，特別的精緻，在日本的這幾天，我完全沒有覺得日本的東西</a:t>
            </a:r>
            <a:r>
              <a:rPr lang="zh-TW" altLang="zh-TW" sz="3200" dirty="0" smtClean="0">
                <a:latin typeface="微軟正黑體" panose="020B0604030504040204" pitchFamily="34" charset="-120"/>
                <a:ea typeface="微軟正黑體" panose="020B0604030504040204" pitchFamily="34" charset="-120"/>
              </a:rPr>
              <a:t>很</a:t>
            </a:r>
            <a:r>
              <a:rPr lang="zh-TW" altLang="en-US" sz="3200" dirty="0" smtClean="0">
                <a:latin typeface="微軟正黑體" panose="020B0604030504040204" pitchFamily="34" charset="-120"/>
                <a:ea typeface="微軟正黑體" panose="020B0604030504040204" pitchFamily="34" charset="-120"/>
              </a:rPr>
              <a:t>難</a:t>
            </a:r>
            <a:r>
              <a:rPr lang="zh-TW" altLang="zh-TW" sz="3200" dirty="0" smtClean="0">
                <a:latin typeface="微軟正黑體" panose="020B0604030504040204" pitchFamily="34" charset="-120"/>
                <a:ea typeface="微軟正黑體" panose="020B0604030504040204" pitchFamily="34" charset="-120"/>
              </a:rPr>
              <a:t>吃</a:t>
            </a:r>
            <a:r>
              <a:rPr lang="zh-TW" altLang="zh-TW" sz="3200" dirty="0">
                <a:latin typeface="微軟正黑體" panose="020B0604030504040204" pitchFamily="34" charset="-120"/>
                <a:ea typeface="微軟正黑體" panose="020B0604030504040204" pitchFamily="34" charset="-120"/>
              </a:rPr>
              <a:t>，都非常的好吃</a:t>
            </a:r>
            <a:r>
              <a:rPr lang="en-US" altLang="zh-TW" sz="3200" dirty="0" smtClean="0">
                <a:latin typeface="微軟正黑體" panose="020B0604030504040204" pitchFamily="34" charset="-120"/>
                <a:ea typeface="微軟正黑體" panose="020B0604030504040204" pitchFamily="34" charset="-120"/>
              </a:rPr>
              <a:t>!!!</a:t>
            </a:r>
          </a:p>
          <a:p>
            <a:endParaRPr lang="en-US" altLang="zh-TW" sz="2400" dirty="0" smtClean="0">
              <a:latin typeface="微軟正黑體" panose="020B0604030504040204" pitchFamily="34" charset="-120"/>
              <a:ea typeface="微軟正黑體" panose="020B0604030504040204" pitchFamily="34" charset="-120"/>
            </a:endParaRPr>
          </a:p>
          <a:p>
            <a:endParaRPr lang="en-US" altLang="zh-TW" sz="2400"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95960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74141"/>
            <a:ext cx="10515600" cy="6705600"/>
          </a:xfrm>
        </p:spPr>
        <p:txBody>
          <a:bodyPr>
            <a:normAutofit fontScale="92500" lnSpcReduction="20000"/>
          </a:bodyPr>
          <a:lstStyle/>
          <a:p>
            <a:endParaRPr lang="zh-TW" altLang="zh-TW" sz="2400" dirty="0">
              <a:latin typeface="微軟正黑體" panose="020B0604030504040204" pitchFamily="34" charset="-120"/>
              <a:ea typeface="微軟正黑體" panose="020B0604030504040204" pitchFamily="34" charset="-120"/>
            </a:endParaRPr>
          </a:p>
          <a:p>
            <a:r>
              <a:rPr lang="zh-TW" altLang="en-US" sz="4000" dirty="0" smtClean="0">
                <a:latin typeface="微軟正黑體" panose="020B0604030504040204" pitchFamily="34" charset="-120"/>
                <a:ea typeface="微軟正黑體" panose="020B0604030504040204" pitchFamily="34" charset="-120"/>
              </a:rPr>
              <a:t>邱浤硯</a:t>
            </a:r>
            <a:r>
              <a:rPr lang="en-US" altLang="zh-TW" sz="4000" dirty="0" smtClean="0">
                <a:latin typeface="微軟正黑體" panose="020B0604030504040204" pitchFamily="34" charset="-120"/>
                <a:ea typeface="微軟正黑體" panose="020B0604030504040204" pitchFamily="34" charset="-120"/>
              </a:rPr>
              <a:t>:</a:t>
            </a:r>
          </a:p>
          <a:p>
            <a:pPr marL="0" indent="0">
              <a:buNone/>
            </a:pPr>
            <a:r>
              <a:rPr lang="zh-TW" altLang="en-US" sz="3500" dirty="0">
                <a:latin typeface="微軟正黑體" panose="020B0604030504040204" pitchFamily="34" charset="-120"/>
                <a:ea typeface="微軟正黑體" panose="020B0604030504040204" pitchFamily="34" charset="-120"/>
              </a:rPr>
              <a:t> </a:t>
            </a:r>
            <a:r>
              <a:rPr lang="zh-TW" altLang="en-US" sz="3500" dirty="0" smtClean="0">
                <a:latin typeface="微軟正黑體" panose="020B0604030504040204" pitchFamily="34" charset="-120"/>
                <a:ea typeface="微軟正黑體" panose="020B0604030504040204" pitchFamily="34" charset="-120"/>
              </a:rPr>
              <a:t>       </a:t>
            </a:r>
            <a:r>
              <a:rPr lang="zh-TW" altLang="zh-TW" sz="3500" dirty="0" smtClean="0">
                <a:latin typeface="微軟正黑體" panose="020B0604030504040204" pitchFamily="34" charset="-120"/>
                <a:ea typeface="微軟正黑體" panose="020B0604030504040204" pitchFamily="34" charset="-120"/>
              </a:rPr>
              <a:t>這</a:t>
            </a:r>
            <a:r>
              <a:rPr lang="en-US" altLang="zh-TW" sz="3500" dirty="0">
                <a:latin typeface="微軟正黑體" panose="020B0604030504040204" pitchFamily="34" charset="-120"/>
                <a:ea typeface="微軟正黑體" panose="020B0604030504040204" pitchFamily="34" charset="-120"/>
              </a:rPr>
              <a:t>7</a:t>
            </a:r>
            <a:r>
              <a:rPr lang="zh-TW" altLang="zh-TW" sz="3500" dirty="0">
                <a:latin typeface="微軟正黑體" panose="020B0604030504040204" pitchFamily="34" charset="-120"/>
                <a:ea typeface="微軟正黑體" panose="020B0604030504040204" pitchFamily="34" charset="-120"/>
              </a:rPr>
              <a:t>天一路過來認識了一些原本沒有機會認識的同學朋友</a:t>
            </a:r>
            <a:r>
              <a:rPr lang="zh-TW" altLang="zh-TW" sz="3500" dirty="0" smtClean="0">
                <a:latin typeface="微軟正黑體" panose="020B0604030504040204" pitchFamily="34" charset="-120"/>
                <a:ea typeface="微軟正黑體" panose="020B0604030504040204" pitchFamily="34" charset="-120"/>
              </a:rPr>
              <a:t>老師</a:t>
            </a:r>
            <a:r>
              <a:rPr lang="zh-TW" altLang="en-US" sz="3500" dirty="0" smtClean="0">
                <a:latin typeface="微軟正黑體" panose="020B0604030504040204" pitchFamily="34" charset="-120"/>
                <a:ea typeface="微軟正黑體" panose="020B0604030504040204" pitchFamily="34" charset="-120"/>
              </a:rPr>
              <a:t>。</a:t>
            </a:r>
            <a:r>
              <a:rPr lang="zh-TW" altLang="zh-TW" sz="3500" dirty="0" smtClean="0">
                <a:latin typeface="微軟正黑體" panose="020B0604030504040204" pitchFamily="34" charset="-120"/>
                <a:ea typeface="微軟正黑體" panose="020B0604030504040204" pitchFamily="34" charset="-120"/>
              </a:rPr>
              <a:t>很</a:t>
            </a:r>
            <a:r>
              <a:rPr lang="zh-TW" altLang="zh-TW" sz="3500" dirty="0">
                <a:latin typeface="微軟正黑體" panose="020B0604030504040204" pitchFamily="34" charset="-120"/>
                <a:ea typeface="微軟正黑體" panose="020B0604030504040204" pitchFamily="34" charset="-120"/>
              </a:rPr>
              <a:t>感謝他們的包容很感謝他們也願意一起合作完成許多事情，</a:t>
            </a:r>
            <a:r>
              <a:rPr lang="zh-TW" altLang="zh-TW" sz="3500" dirty="0">
                <a:solidFill>
                  <a:srgbClr val="FF0000"/>
                </a:solidFill>
                <a:latin typeface="微軟正黑體" panose="020B0604030504040204" pitchFamily="34" charset="-120"/>
                <a:ea typeface="微軟正黑體" panose="020B0604030504040204" pitchFamily="34" charset="-120"/>
              </a:rPr>
              <a:t>也許中間的日子裡有讓小組內氣氛很差的</a:t>
            </a:r>
            <a:r>
              <a:rPr lang="zh-TW" altLang="zh-TW" sz="3500" dirty="0" smtClean="0">
                <a:solidFill>
                  <a:srgbClr val="FF0000"/>
                </a:solidFill>
                <a:latin typeface="微軟正黑體" panose="020B0604030504040204" pitchFamily="34" charset="-120"/>
                <a:ea typeface="微軟正黑體" panose="020B0604030504040204" pitchFamily="34" charset="-120"/>
              </a:rPr>
              <a:t>事情</a:t>
            </a:r>
            <a:r>
              <a:rPr lang="zh-TW" altLang="en-US" sz="3500" dirty="0" smtClean="0">
                <a:solidFill>
                  <a:srgbClr val="FF0000"/>
                </a:solidFill>
                <a:latin typeface="微軟正黑體" panose="020B0604030504040204" pitchFamily="34" charset="-120"/>
                <a:ea typeface="微軟正黑體" panose="020B0604030504040204" pitchFamily="34" charset="-120"/>
              </a:rPr>
              <a:t>，</a:t>
            </a:r>
            <a:r>
              <a:rPr lang="zh-TW" altLang="zh-TW" sz="3500" dirty="0" smtClean="0">
                <a:solidFill>
                  <a:srgbClr val="FF0000"/>
                </a:solidFill>
                <a:latin typeface="微軟正黑體" panose="020B0604030504040204" pitchFamily="34" charset="-120"/>
                <a:ea typeface="微軟正黑體" panose="020B0604030504040204" pitchFamily="34" charset="-120"/>
              </a:rPr>
              <a:t>但</a:t>
            </a:r>
            <a:r>
              <a:rPr lang="zh-TW" altLang="zh-TW" sz="3500" dirty="0">
                <a:solidFill>
                  <a:srgbClr val="FF0000"/>
                </a:solidFill>
                <a:latin typeface="微軟正黑體" panose="020B0604030504040204" pitchFamily="34" charset="-120"/>
                <a:ea typeface="微軟正黑體" panose="020B0604030504040204" pitchFamily="34" charset="-120"/>
              </a:rPr>
              <a:t>隔天又是新的開始</a:t>
            </a:r>
            <a:r>
              <a:rPr lang="zh-TW" altLang="zh-TW" sz="3500" dirty="0">
                <a:latin typeface="微軟正黑體" panose="020B0604030504040204" pitchFamily="34" charset="-120"/>
                <a:ea typeface="微軟正黑體" panose="020B0604030504040204" pitchFamily="34" charset="-120"/>
              </a:rPr>
              <a:t>，也很感謝組長統籌到結束的</a:t>
            </a:r>
            <a:r>
              <a:rPr lang="zh-TW" altLang="zh-TW" sz="3500" dirty="0" smtClean="0">
                <a:latin typeface="微軟正黑體" panose="020B0604030504040204" pitchFamily="34" charset="-120"/>
                <a:ea typeface="微軟正黑體" panose="020B0604030504040204" pitchFamily="34" charset="-120"/>
              </a:rPr>
              <a:t>準備</a:t>
            </a:r>
            <a:r>
              <a:rPr lang="zh-TW" altLang="en-US" sz="3500" dirty="0" smtClean="0">
                <a:latin typeface="微軟正黑體" panose="020B0604030504040204" pitchFamily="34" charset="-120"/>
                <a:ea typeface="微軟正黑體" panose="020B0604030504040204" pitchFamily="34" charset="-120"/>
              </a:rPr>
              <a:t>，</a:t>
            </a:r>
            <a:r>
              <a:rPr lang="zh-TW" altLang="zh-TW" sz="3500" dirty="0" smtClean="0">
                <a:latin typeface="微軟正黑體" panose="020B0604030504040204" pitchFamily="34" charset="-120"/>
                <a:ea typeface="微軟正黑體" panose="020B0604030504040204" pitchFamily="34" charset="-120"/>
              </a:rPr>
              <a:t>您</a:t>
            </a:r>
            <a:r>
              <a:rPr lang="zh-TW" altLang="zh-TW" sz="3500" dirty="0">
                <a:latin typeface="微軟正黑體" panose="020B0604030504040204" pitchFamily="34" charset="-120"/>
                <a:ea typeface="微軟正黑體" panose="020B0604030504040204" pitchFamily="34" charset="-120"/>
              </a:rPr>
              <a:t>辛苦</a:t>
            </a:r>
            <a:r>
              <a:rPr lang="zh-TW" altLang="zh-TW" sz="3500" dirty="0" smtClean="0">
                <a:latin typeface="微軟正黑體" panose="020B0604030504040204" pitchFamily="34" charset="-120"/>
                <a:ea typeface="微軟正黑體" panose="020B0604030504040204" pitchFamily="34" charset="-120"/>
              </a:rPr>
              <a:t>了</a:t>
            </a:r>
            <a:r>
              <a:rPr lang="zh-TW" altLang="en-US" sz="3500" dirty="0" smtClean="0">
                <a:latin typeface="微軟正黑體" panose="020B0604030504040204" pitchFamily="34" charset="-120"/>
                <a:ea typeface="微軟正黑體" panose="020B0604030504040204" pitchFamily="34" charset="-120"/>
              </a:rPr>
              <a:t>。</a:t>
            </a:r>
            <a:r>
              <a:rPr lang="zh-TW" altLang="zh-TW" sz="3500" dirty="0" smtClean="0">
                <a:latin typeface="微軟正黑體" panose="020B0604030504040204" pitchFamily="34" charset="-120"/>
                <a:ea typeface="微軟正黑體" panose="020B0604030504040204" pitchFamily="34" charset="-120"/>
              </a:rPr>
              <a:t>也</a:t>
            </a:r>
            <a:r>
              <a:rPr lang="zh-TW" altLang="zh-TW" sz="3500" dirty="0">
                <a:latin typeface="微軟正黑體" panose="020B0604030504040204" pitchFamily="34" charset="-120"/>
                <a:ea typeface="微軟正黑體" panose="020B0604030504040204" pitchFamily="34" charset="-120"/>
              </a:rPr>
              <a:t>感謝主任</a:t>
            </a:r>
            <a:r>
              <a:rPr lang="en-US" altLang="zh-TW" sz="3500" dirty="0">
                <a:latin typeface="微軟正黑體" panose="020B0604030504040204" pitchFamily="34" charset="-120"/>
                <a:ea typeface="微軟正黑體" panose="020B0604030504040204" pitchFamily="34" charset="-120"/>
              </a:rPr>
              <a:t>7</a:t>
            </a:r>
            <a:r>
              <a:rPr lang="zh-TW" altLang="zh-TW" sz="3500" dirty="0">
                <a:latin typeface="微軟正黑體" panose="020B0604030504040204" pitchFamily="34" charset="-120"/>
                <a:ea typeface="微軟正黑體" panose="020B0604030504040204" pitchFamily="34" charset="-120"/>
              </a:rPr>
              <a:t>天來的</a:t>
            </a:r>
            <a:r>
              <a:rPr lang="zh-TW" altLang="zh-TW" sz="3500" dirty="0" smtClean="0">
                <a:latin typeface="微軟正黑體" panose="020B0604030504040204" pitchFamily="34" charset="-120"/>
                <a:ea typeface="微軟正黑體" panose="020B0604030504040204" pitchFamily="34" charset="-120"/>
              </a:rPr>
              <a:t>督促督導</a:t>
            </a:r>
            <a:r>
              <a:rPr lang="en-US" altLang="zh-TW" sz="3500" dirty="0" smtClean="0">
                <a:latin typeface="微軟正黑體" panose="020B0604030504040204" pitchFamily="34" charset="-120"/>
                <a:ea typeface="微軟正黑體" panose="020B0604030504040204" pitchFamily="34" charset="-120"/>
              </a:rPr>
              <a:t> </a:t>
            </a:r>
            <a:r>
              <a:rPr lang="zh-TW" altLang="en-US" sz="3500" dirty="0" smtClean="0">
                <a:latin typeface="微軟正黑體" panose="020B0604030504040204" pitchFamily="34" charset="-120"/>
                <a:ea typeface="微軟正黑體" panose="020B0604030504040204" pitchFamily="34" charset="-120"/>
              </a:rPr>
              <a:t>。</a:t>
            </a:r>
            <a:endParaRPr lang="en-US" altLang="zh-TW" sz="3500" dirty="0" smtClean="0">
              <a:latin typeface="微軟正黑體" panose="020B0604030504040204" pitchFamily="34" charset="-120"/>
              <a:ea typeface="微軟正黑體" panose="020B0604030504040204" pitchFamily="34" charset="-120"/>
            </a:endParaRPr>
          </a:p>
          <a:p>
            <a:endParaRPr lang="en-US" altLang="zh-TW" sz="2400" dirty="0" smtClean="0">
              <a:latin typeface="微軟正黑體" panose="020B0604030504040204" pitchFamily="34" charset="-120"/>
              <a:ea typeface="微軟正黑體" panose="020B0604030504040204" pitchFamily="34" charset="-120"/>
            </a:endParaRPr>
          </a:p>
          <a:p>
            <a:r>
              <a:rPr lang="zh-TW" altLang="en-US" sz="4000" dirty="0" smtClean="0">
                <a:latin typeface="微軟正黑體" panose="020B0604030504040204" pitchFamily="34" charset="-120"/>
                <a:ea typeface="微軟正黑體" panose="020B0604030504040204" pitchFamily="34" charset="-120"/>
              </a:rPr>
              <a:t>鍾紋榮</a:t>
            </a:r>
            <a:r>
              <a:rPr lang="en-US" altLang="zh-TW" sz="4000" dirty="0" smtClean="0">
                <a:latin typeface="微軟正黑體" panose="020B0604030504040204" pitchFamily="34" charset="-120"/>
                <a:ea typeface="微軟正黑體" panose="020B0604030504040204" pitchFamily="34" charset="-120"/>
              </a:rPr>
              <a:t>:</a:t>
            </a:r>
          </a:p>
          <a:p>
            <a:pPr marL="0" indent="0">
              <a:buNone/>
            </a:pPr>
            <a:r>
              <a:rPr lang="zh-TW" altLang="en-US" sz="2400" dirty="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       </a:t>
            </a:r>
            <a:r>
              <a:rPr lang="zh-TW" altLang="zh-TW" sz="3500" dirty="0" smtClean="0">
                <a:latin typeface="微軟正黑體" panose="020B0604030504040204" pitchFamily="34" charset="-120"/>
                <a:ea typeface="微軟正黑體" panose="020B0604030504040204" pitchFamily="34" charset="-120"/>
              </a:rPr>
              <a:t>松山</a:t>
            </a:r>
            <a:r>
              <a:rPr lang="zh-TW" altLang="zh-TW" sz="3500" dirty="0">
                <a:latin typeface="微軟正黑體" panose="020B0604030504040204" pitchFamily="34" charset="-120"/>
                <a:ea typeface="微軟正黑體" panose="020B0604030504040204" pitchFamily="34" charset="-120"/>
              </a:rPr>
              <a:t>高工是我們參訪的學校他們學校也有向我們有機械 電機等科目。他們上學跟台灣很</a:t>
            </a:r>
            <a:r>
              <a:rPr lang="zh-TW" altLang="zh-TW" sz="3500" dirty="0" smtClean="0">
                <a:latin typeface="微軟正黑體" panose="020B0604030504040204" pitchFamily="34" charset="-120"/>
                <a:ea typeface="微軟正黑體" panose="020B0604030504040204" pitchFamily="34" charset="-120"/>
              </a:rPr>
              <a:t>不一樣</a:t>
            </a:r>
            <a:r>
              <a:rPr lang="en-US" altLang="zh-TW" sz="3500" dirty="0" smtClean="0">
                <a:latin typeface="微軟正黑體" panose="020B0604030504040204" pitchFamily="34" charset="-120"/>
                <a:ea typeface="微軟正黑體" panose="020B0604030504040204" pitchFamily="34" charset="-120"/>
              </a:rPr>
              <a:t>:</a:t>
            </a:r>
            <a:r>
              <a:rPr lang="zh-TW" altLang="zh-TW" sz="3500" dirty="0" smtClean="0">
                <a:solidFill>
                  <a:srgbClr val="FF0000"/>
                </a:solidFill>
                <a:latin typeface="微軟正黑體" panose="020B0604030504040204" pitchFamily="34" charset="-120"/>
                <a:ea typeface="微軟正黑體" panose="020B0604030504040204" pitchFamily="34" charset="-120"/>
              </a:rPr>
              <a:t>進</a:t>
            </a:r>
            <a:r>
              <a:rPr lang="zh-TW" altLang="zh-TW" sz="3500" dirty="0">
                <a:solidFill>
                  <a:srgbClr val="FF0000"/>
                </a:solidFill>
                <a:latin typeface="微軟正黑體" panose="020B0604030504040204" pitchFamily="34" charset="-120"/>
                <a:ea typeface="微軟正黑體" panose="020B0604030504040204" pitchFamily="34" charset="-120"/>
              </a:rPr>
              <a:t>學校時要穿室內</a:t>
            </a:r>
            <a:r>
              <a:rPr lang="zh-TW" altLang="zh-TW" sz="3500" dirty="0" smtClean="0">
                <a:solidFill>
                  <a:srgbClr val="FF0000"/>
                </a:solidFill>
                <a:latin typeface="微軟正黑體" panose="020B0604030504040204" pitchFamily="34" charset="-120"/>
                <a:ea typeface="微軟正黑體" panose="020B0604030504040204" pitchFamily="34" charset="-120"/>
              </a:rPr>
              <a:t>鞋</a:t>
            </a:r>
            <a:r>
              <a:rPr lang="zh-TW" altLang="en-US" sz="3500" dirty="0" smtClean="0">
                <a:solidFill>
                  <a:srgbClr val="FF0000"/>
                </a:solidFill>
                <a:latin typeface="微軟正黑體" panose="020B0604030504040204" pitchFamily="34" charset="-120"/>
                <a:ea typeface="微軟正黑體" panose="020B0604030504040204" pitchFamily="34" charset="-120"/>
              </a:rPr>
              <a:t>，</a:t>
            </a:r>
            <a:r>
              <a:rPr lang="zh-TW" altLang="zh-TW" sz="3500" dirty="0" smtClean="0">
                <a:solidFill>
                  <a:srgbClr val="FF0000"/>
                </a:solidFill>
                <a:latin typeface="微軟正黑體" panose="020B0604030504040204" pitchFamily="34" charset="-120"/>
                <a:ea typeface="微軟正黑體" panose="020B0604030504040204" pitchFamily="34" charset="-120"/>
              </a:rPr>
              <a:t>運動</a:t>
            </a:r>
            <a:r>
              <a:rPr lang="zh-TW" altLang="zh-TW" sz="3500" dirty="0">
                <a:solidFill>
                  <a:srgbClr val="FF0000"/>
                </a:solidFill>
                <a:latin typeface="微軟正黑體" panose="020B0604030504040204" pitchFamily="34" charset="-120"/>
                <a:ea typeface="微軟正黑體" panose="020B0604030504040204" pitchFamily="34" charset="-120"/>
              </a:rPr>
              <a:t>課也要換上運動鞋</a:t>
            </a:r>
            <a:r>
              <a:rPr lang="zh-TW" altLang="zh-TW" sz="3500" dirty="0">
                <a:latin typeface="微軟正黑體" panose="020B0604030504040204" pitchFamily="34" charset="-120"/>
                <a:ea typeface="微軟正黑體" panose="020B0604030504040204" pitchFamily="34" charset="-120"/>
              </a:rPr>
              <a:t>，他們的體育館是木頭的地板而且打掃得很徹底所以跑步還會很容易跌倒。他們的社團也很多元有弓箭部 劍道部 等等台灣較少見的社團。是一個很好的學校。</a:t>
            </a:r>
          </a:p>
          <a:p>
            <a:endParaRPr lang="zh-TW" alt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7807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255373"/>
            <a:ext cx="10515600" cy="6211330"/>
          </a:xfrm>
        </p:spPr>
        <p:txBody>
          <a:bodyPr>
            <a:normAutofit fontScale="92500" lnSpcReduction="10000"/>
          </a:bodyPr>
          <a:lstStyle/>
          <a:p>
            <a:r>
              <a:rPr lang="zh-TW" altLang="en-US" sz="4000" dirty="0">
                <a:latin typeface="微軟正黑體" panose="020B0604030504040204" pitchFamily="34" charset="-120"/>
                <a:ea typeface="微軟正黑體" panose="020B0604030504040204" pitchFamily="34" charset="-120"/>
              </a:rPr>
              <a:t>莊家豪</a:t>
            </a:r>
            <a:r>
              <a:rPr lang="en-US" altLang="zh-TW" sz="4000" dirty="0">
                <a:latin typeface="微軟正黑體" panose="020B0604030504040204" pitchFamily="34" charset="-120"/>
                <a:ea typeface="微軟正黑體" panose="020B0604030504040204" pitchFamily="34" charset="-120"/>
              </a:rPr>
              <a:t>:</a:t>
            </a:r>
          </a:p>
          <a:p>
            <a:pPr marL="0" indent="0">
              <a:buNone/>
            </a:pPr>
            <a:r>
              <a:rPr lang="zh-TW" altLang="en-US" dirty="0">
                <a:latin typeface="微軟正黑體" panose="020B0604030504040204" pitchFamily="34" charset="-120"/>
                <a:ea typeface="微軟正黑體" panose="020B0604030504040204" pitchFamily="34" charset="-120"/>
              </a:rPr>
              <a:t>        </a:t>
            </a:r>
            <a:r>
              <a:rPr lang="zh-TW" altLang="zh-TW" sz="3200" dirty="0">
                <a:latin typeface="微軟正黑體" panose="020B0604030504040204" pitchFamily="34" charset="-120"/>
                <a:ea typeface="微軟正黑體" panose="020B0604030504040204" pitchFamily="34" charset="-120"/>
              </a:rPr>
              <a:t>從中可知，</a:t>
            </a:r>
            <a:r>
              <a:rPr lang="zh-TW" altLang="zh-TW" sz="3200" dirty="0">
                <a:solidFill>
                  <a:srgbClr val="FF0000"/>
                </a:solidFill>
                <a:latin typeface="微軟正黑體" panose="020B0604030504040204" pitchFamily="34" charset="-120"/>
                <a:ea typeface="微軟正黑體" panose="020B0604030504040204" pitchFamily="34" charset="-120"/>
              </a:rPr>
              <a:t>日本人十分奉公守法，且幾乎各個彬彬有禮，車子禮讓行人對他們而言似乎是天經地義的，也沒出現闖紅燈的景象，可謂祥和安寧。</a:t>
            </a:r>
            <a:r>
              <a:rPr lang="zh-TW" altLang="zh-TW" sz="3200" dirty="0">
                <a:latin typeface="微軟正黑體" panose="020B0604030504040204" pitchFamily="34" charset="-120"/>
                <a:ea typeface="微軟正黑體" panose="020B0604030504040204" pitchFamily="34" charset="-120"/>
              </a:rPr>
              <a:t>在那裡，販賣機數量跟台灣比根本異常的多，同一條街上都能看到至少五六台以上，給了附近的住戶和路過的民眾很大的方便，就連搭乘的遊輪上都能瞧見它們的身影。</a:t>
            </a:r>
            <a:endParaRPr lang="en-US" altLang="zh-TW" sz="3200" dirty="0">
              <a:latin typeface="微軟正黑體" panose="020B0604030504040204" pitchFamily="34" charset="-120"/>
              <a:ea typeface="微軟正黑體" panose="020B0604030504040204" pitchFamily="34" charset="-120"/>
            </a:endParaRPr>
          </a:p>
          <a:p>
            <a:r>
              <a:rPr lang="zh-TW" altLang="en-US" sz="4000" dirty="0">
                <a:latin typeface="微軟正黑體" panose="020B0604030504040204" pitchFamily="34" charset="-120"/>
                <a:ea typeface="微軟正黑體" panose="020B0604030504040204" pitchFamily="34" charset="-120"/>
              </a:rPr>
              <a:t>吳珮珊</a:t>
            </a:r>
            <a:r>
              <a:rPr lang="en-US" altLang="zh-TW" sz="4000" dirty="0">
                <a:latin typeface="微軟正黑體" panose="020B0604030504040204" pitchFamily="34" charset="-120"/>
                <a:ea typeface="微軟正黑體" panose="020B0604030504040204" pitchFamily="34" charset="-120"/>
              </a:rPr>
              <a:t>:</a:t>
            </a:r>
          </a:p>
          <a:p>
            <a:pPr marL="0" indent="0">
              <a:buNone/>
            </a:pPr>
            <a:r>
              <a:rPr lang="zh-TW" altLang="en-US" dirty="0">
                <a:solidFill>
                  <a:srgbClr val="FF0000"/>
                </a:solidFill>
                <a:latin typeface="微軟正黑體" panose="020B0604030504040204" pitchFamily="34" charset="-120"/>
                <a:ea typeface="微軟正黑體" panose="020B0604030504040204" pitchFamily="34" charset="-120"/>
              </a:rPr>
              <a:t>        </a:t>
            </a:r>
            <a:r>
              <a:rPr lang="zh-TW" altLang="zh-TW" sz="3200" dirty="0">
                <a:solidFill>
                  <a:srgbClr val="FF0000"/>
                </a:solidFill>
                <a:latin typeface="微軟正黑體" panose="020B0604030504040204" pitchFamily="34" charset="-120"/>
                <a:ea typeface="微軟正黑體" panose="020B0604030504040204" pitchFamily="34" charset="-120"/>
              </a:rPr>
              <a:t>能進到日本人的家裡，一起聊天，一起做晚飯，並且一起享用辛苦勞動的成果。</a:t>
            </a:r>
            <a:r>
              <a:rPr lang="zh-TW" altLang="zh-TW" sz="3200" dirty="0">
                <a:latin typeface="微軟正黑體" panose="020B0604030504040204" pitchFamily="34" charset="-120"/>
                <a:ea typeface="微軟正黑體" panose="020B0604030504040204" pitchFamily="34" charset="-120"/>
              </a:rPr>
              <a:t>經過一個晚上的暢談，我發現我很幸運，因為ＨＯＭＥ媽會一點英文，而我會一點日文，我們破英文加破日文，溝通起來還有模有樣的，不會大眼瞪小眼，盡是尷尬的氛圍。 </a:t>
            </a:r>
            <a:endParaRPr lang="en-US" altLang="zh-TW" sz="3200" dirty="0">
              <a:latin typeface="微軟正黑體" panose="020B0604030504040204" pitchFamily="34" charset="-120"/>
              <a:ea typeface="微軟正黑體" panose="020B0604030504040204" pitchFamily="34" charset="-120"/>
            </a:endParaRPr>
          </a:p>
          <a:p>
            <a:endParaRPr lang="zh-TW" altLang="zh-TW" sz="3200" dirty="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1023151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13040"/>
            <a:ext cx="10515600" cy="5863925"/>
          </a:xfrm>
        </p:spPr>
        <p:txBody>
          <a:bodyPr/>
          <a:lstStyle/>
          <a:p>
            <a:r>
              <a:rPr lang="zh-TW" altLang="en-US" sz="4000" dirty="0">
                <a:latin typeface="微軟正黑體" panose="020B0604030504040204" pitchFamily="34" charset="-120"/>
                <a:ea typeface="微軟正黑體" panose="020B0604030504040204" pitchFamily="34" charset="-120"/>
              </a:rPr>
              <a:t>李政鋼</a:t>
            </a:r>
            <a:r>
              <a:rPr lang="en-US" altLang="zh-TW" sz="4000" dirty="0">
                <a:latin typeface="微軟正黑體" panose="020B0604030504040204" pitchFamily="34" charset="-120"/>
                <a:ea typeface="微軟正黑體" panose="020B0604030504040204" pitchFamily="34" charset="-120"/>
              </a:rPr>
              <a:t>:</a:t>
            </a:r>
          </a:p>
          <a:p>
            <a:pPr marL="0" indent="0">
              <a:buNone/>
            </a:pPr>
            <a:r>
              <a:rPr lang="zh-TW" altLang="en-US" sz="3200" dirty="0">
                <a:latin typeface="微軟正黑體" panose="020B0604030504040204" pitchFamily="34" charset="-120"/>
                <a:ea typeface="微軟正黑體" panose="020B0604030504040204" pitchFamily="34" charset="-120"/>
              </a:rPr>
              <a:t>        </a:t>
            </a:r>
            <a:r>
              <a:rPr lang="zh-TW" altLang="zh-TW" sz="3200" dirty="0">
                <a:latin typeface="微軟正黑體" panose="020B0604030504040204" pitchFamily="34" charset="-120"/>
                <a:ea typeface="微軟正黑體" panose="020B0604030504040204" pitchFamily="34" charset="-120"/>
              </a:rPr>
              <a:t>看了很多不一樣的事情，從一開始的辦護照，</a:t>
            </a:r>
            <a:r>
              <a:rPr lang="en-US" altLang="zh-TW" sz="3200" dirty="0">
                <a:latin typeface="微軟正黑體" panose="020B0604030504040204" pitchFamily="34" charset="-120"/>
                <a:ea typeface="微軟正黑體" panose="020B0604030504040204" pitchFamily="34" charset="-120"/>
              </a:rPr>
              <a:t>(</a:t>
            </a:r>
            <a:r>
              <a:rPr lang="zh-TW" altLang="zh-TW" sz="3200" dirty="0">
                <a:latin typeface="微軟正黑體" panose="020B0604030504040204" pitchFamily="34" charset="-120"/>
                <a:ea typeface="微軟正黑體" panose="020B0604030504040204" pitchFamily="34" charset="-120"/>
              </a:rPr>
              <a:t>因為沒出國過才接觸到</a:t>
            </a:r>
            <a:r>
              <a:rPr lang="en-US" altLang="zh-TW" sz="3200" dirty="0">
                <a:latin typeface="微軟正黑體" panose="020B0604030504040204" pitchFamily="34" charset="-120"/>
                <a:ea typeface="微軟正黑體" panose="020B0604030504040204" pitchFamily="34" charset="-120"/>
              </a:rPr>
              <a:t>)</a:t>
            </a:r>
            <a:r>
              <a:rPr lang="zh-TW" altLang="zh-TW" sz="3200" dirty="0">
                <a:latin typeface="微軟正黑體" panose="020B0604030504040204" pitchFamily="34" charset="-120"/>
                <a:ea typeface="微軟正黑體" panose="020B0604030504040204" pitchFamily="34" charset="-120"/>
              </a:rPr>
              <a:t>，學習日文，</a:t>
            </a:r>
            <a:r>
              <a:rPr lang="zh-TW" altLang="en-US" sz="3200" dirty="0">
                <a:latin typeface="微軟正黑體" panose="020B0604030504040204" pitchFamily="34" charset="-120"/>
                <a:ea typeface="微軟正黑體" panose="020B0604030504040204" pitchFamily="34" charset="-120"/>
              </a:rPr>
              <a:t>我知道</a:t>
            </a:r>
            <a:r>
              <a:rPr lang="zh-TW" altLang="en-US" sz="3200" dirty="0">
                <a:solidFill>
                  <a:srgbClr val="FF0000"/>
                </a:solidFill>
                <a:latin typeface="微軟正黑體" panose="020B0604030504040204" pitchFamily="34" charset="-120"/>
                <a:ea typeface="微軟正黑體" panose="020B0604030504040204" pitchFamily="34" charset="-120"/>
              </a:rPr>
              <a:t>學習</a:t>
            </a:r>
            <a:r>
              <a:rPr lang="zh-TW" altLang="zh-TW" sz="3200" dirty="0">
                <a:solidFill>
                  <a:srgbClr val="FF0000"/>
                </a:solidFill>
                <a:latin typeface="微軟正黑體" panose="020B0604030504040204" pitchFamily="34" charset="-120"/>
                <a:ea typeface="微軟正黑體" panose="020B0604030504040204" pitchFamily="34" charset="-120"/>
              </a:rPr>
              <a:t>語言是個很重要的東西</a:t>
            </a:r>
            <a:r>
              <a:rPr lang="zh-TW" altLang="zh-TW" sz="3200" dirty="0">
                <a:latin typeface="微軟正黑體" panose="020B0604030504040204" pitchFamily="34" charset="-120"/>
                <a:ea typeface="微軟正黑體" panose="020B0604030504040204" pitchFamily="34" charset="-120"/>
              </a:rPr>
              <a:t>，雖然有手機可以翻譯</a:t>
            </a:r>
            <a:r>
              <a:rPr lang="zh-TW" altLang="en-US" sz="3200" dirty="0">
                <a:latin typeface="微軟正黑體" panose="020B0604030504040204" pitchFamily="34" charset="-120"/>
                <a:ea typeface="微軟正黑體" panose="020B0604030504040204" pitchFamily="34" charset="-120"/>
              </a:rPr>
              <a:t>，</a:t>
            </a:r>
            <a:r>
              <a:rPr lang="zh-TW" altLang="zh-TW" sz="3200" dirty="0">
                <a:latin typeface="微軟正黑體" panose="020B0604030504040204" pitchFamily="34" charset="-120"/>
                <a:ea typeface="微軟正黑體" panose="020B0604030504040204" pitchFamily="34" charset="-120"/>
              </a:rPr>
              <a:t>但那個感覺就是很不一樣。還有尊重人家的當地文化習俗，</a:t>
            </a:r>
            <a:r>
              <a:rPr lang="zh-TW" altLang="zh-TW" sz="3200" dirty="0">
                <a:solidFill>
                  <a:srgbClr val="FF0000"/>
                </a:solidFill>
                <a:latin typeface="微軟正黑體" panose="020B0604030504040204" pitchFamily="34" charset="-120"/>
                <a:ea typeface="微軟正黑體" panose="020B0604030504040204" pitchFamily="34" charset="-120"/>
              </a:rPr>
              <a:t>每個國家都有屬於自己國家的當地特色</a:t>
            </a:r>
            <a:r>
              <a:rPr lang="zh-TW" altLang="en-US" sz="3200" dirty="0">
                <a:solidFill>
                  <a:srgbClr val="FF0000"/>
                </a:solidFill>
                <a:latin typeface="微軟正黑體" panose="020B0604030504040204" pitchFamily="34" charset="-120"/>
                <a:ea typeface="微軟正黑體" panose="020B0604030504040204" pitchFamily="34" charset="-120"/>
              </a:rPr>
              <a:t>，</a:t>
            </a:r>
            <a:r>
              <a:rPr lang="zh-TW" altLang="zh-TW" sz="3200" dirty="0">
                <a:solidFill>
                  <a:srgbClr val="FF0000"/>
                </a:solidFill>
                <a:latin typeface="微軟正黑體" panose="020B0604030504040204" pitchFamily="34" charset="-120"/>
                <a:ea typeface="微軟正黑體" panose="020B0604030504040204" pitchFamily="34" charset="-120"/>
              </a:rPr>
              <a:t>不能因為人家的特別就去開人家玩笑或是取笑，甚至是批評。</a:t>
            </a:r>
            <a:r>
              <a:rPr lang="zh-TW" altLang="zh-TW" sz="3200" dirty="0">
                <a:latin typeface="微軟正黑體" panose="020B0604030504040204" pitchFamily="34" charset="-120"/>
                <a:ea typeface="微軟正黑體" panose="020B0604030504040204" pitchFamily="34" charset="-120"/>
              </a:rPr>
              <a:t>還有日本人的熱情，他們不管是遇到自己人或是外國人他們的嘴上永遠是保持笑容，這個或許是我辦不到的事情，而且他們也很有禮貌，像是打球我自己跌倒，他們既然第一時間把我扶起來，還跟我道歉，這個事情在台灣的確是滿少見的。</a:t>
            </a:r>
          </a:p>
          <a:p>
            <a:endParaRPr lang="zh-TW" altLang="en-US" dirty="0"/>
          </a:p>
        </p:txBody>
      </p:sp>
    </p:spTree>
    <p:extLst>
      <p:ext uri="{BB962C8B-B14F-4D97-AF65-F5344CB8AC3E}">
        <p14:creationId xmlns:p14="http://schemas.microsoft.com/office/powerpoint/2010/main" val="164552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148281"/>
            <a:ext cx="10515600" cy="6028682"/>
          </a:xfrm>
        </p:spPr>
        <p:txBody>
          <a:bodyPr>
            <a:normAutofit lnSpcReduction="10000"/>
          </a:bodyPr>
          <a:lstStyle/>
          <a:p>
            <a:r>
              <a:rPr lang="zh-TW" altLang="en-US" sz="4000" dirty="0">
                <a:latin typeface="微軟正黑體" panose="020B0604030504040204" pitchFamily="34" charset="-120"/>
                <a:ea typeface="微軟正黑體" panose="020B0604030504040204" pitchFamily="34" charset="-120"/>
              </a:rPr>
              <a:t>沈詩琦</a:t>
            </a:r>
            <a:r>
              <a:rPr lang="en-US" altLang="zh-TW" sz="4000" dirty="0"/>
              <a:t>:</a:t>
            </a:r>
          </a:p>
          <a:p>
            <a:pPr marL="0" indent="0">
              <a:buNone/>
            </a:pPr>
            <a:r>
              <a:rPr lang="zh-TW" altLang="en-US" sz="3200" dirty="0"/>
              <a:t>         </a:t>
            </a:r>
            <a:r>
              <a:rPr lang="zh-TW" altLang="zh-TW" sz="3200" dirty="0">
                <a:latin typeface="微軟正黑體" panose="020B0604030504040204" pitchFamily="34" charset="-120"/>
                <a:ea typeface="微軟正黑體" panose="020B0604030504040204" pitchFamily="34" charset="-120"/>
              </a:rPr>
              <a:t>在這次的旅行中，我接觸及學習到了不同於台灣的生活方式及習俗禮儀等，了解日本各地的人文歷史典故，從未見識過的美麗風景，</a:t>
            </a:r>
            <a:r>
              <a:rPr lang="zh-TW" altLang="zh-TW" sz="3200" dirty="0">
                <a:solidFill>
                  <a:srgbClr val="FF0000"/>
                </a:solidFill>
                <a:latin typeface="微軟正黑體" panose="020B0604030504040204" pitchFamily="34" charset="-120"/>
                <a:ea typeface="微軟正黑體" panose="020B0604030504040204" pitchFamily="34" charset="-120"/>
              </a:rPr>
              <a:t>最喜歡他們守紀律、守禮儀的行事態度。</a:t>
            </a:r>
            <a:endParaRPr lang="en-US" altLang="zh-TW" sz="3200" dirty="0">
              <a:solidFill>
                <a:srgbClr val="FF0000"/>
              </a:solidFill>
              <a:latin typeface="微軟正黑體" panose="020B0604030504040204" pitchFamily="34" charset="-120"/>
              <a:ea typeface="微軟正黑體" panose="020B0604030504040204" pitchFamily="34" charset="-120"/>
            </a:endParaRPr>
          </a:p>
          <a:p>
            <a:pPr marL="0" indent="0">
              <a:buNone/>
            </a:pPr>
            <a:endParaRPr lang="en-US" altLang="zh-TW" dirty="0"/>
          </a:p>
          <a:p>
            <a:r>
              <a:rPr lang="zh-TW" altLang="en-US" sz="4000" dirty="0">
                <a:latin typeface="微軟正黑體" panose="020B0604030504040204" pitchFamily="34" charset="-120"/>
                <a:ea typeface="微軟正黑體" panose="020B0604030504040204" pitchFamily="34" charset="-120"/>
              </a:rPr>
              <a:t>賴鈞彥</a:t>
            </a:r>
            <a:r>
              <a:rPr lang="en-US" altLang="zh-TW" sz="4000" dirty="0">
                <a:latin typeface="微軟正黑體" panose="020B0604030504040204" pitchFamily="34" charset="-120"/>
                <a:ea typeface="微軟正黑體" panose="020B0604030504040204" pitchFamily="34" charset="-120"/>
              </a:rPr>
              <a:t>:</a:t>
            </a:r>
          </a:p>
          <a:p>
            <a:pPr marL="0" indent="0">
              <a:buNone/>
            </a:pPr>
            <a:r>
              <a:rPr lang="zh-TW" altLang="en-US" dirty="0">
                <a:latin typeface="微軟正黑體" panose="020B0604030504040204" pitchFamily="34" charset="-120"/>
                <a:ea typeface="微軟正黑體" panose="020B0604030504040204" pitchFamily="34" charset="-120"/>
              </a:rPr>
              <a:t>         </a:t>
            </a:r>
            <a:r>
              <a:rPr lang="zh-TW" altLang="zh-TW" sz="3200" dirty="0">
                <a:latin typeface="微軟正黑體" panose="020B0604030504040204" pitchFamily="34" charset="-120"/>
                <a:ea typeface="微軟正黑體" panose="020B0604030504040204" pitchFamily="34" charset="-120"/>
              </a:rPr>
              <a:t>跟他們的交談當中，雖語言的隔閡而無法</a:t>
            </a:r>
            <a:r>
              <a:rPr lang="zh-TW" altLang="en-US" sz="3200" dirty="0">
                <a:latin typeface="微軟正黑體" panose="020B0604030504040204" pitchFamily="34" charset="-120"/>
                <a:ea typeface="微軟正黑體" panose="020B0604030504040204" pitchFamily="34" charset="-120"/>
              </a:rPr>
              <a:t>能夠</a:t>
            </a:r>
            <a:r>
              <a:rPr lang="zh-TW" altLang="zh-TW" sz="3200" dirty="0">
                <a:latin typeface="微軟正黑體" panose="020B0604030504040204" pitchFamily="34" charset="-120"/>
                <a:ea typeface="微軟正黑體" panose="020B0604030504040204" pitchFamily="34" charset="-120"/>
              </a:rPr>
              <a:t>順暢的交談，但</a:t>
            </a:r>
            <a:r>
              <a:rPr lang="zh-TW" altLang="zh-TW" sz="3200" dirty="0">
                <a:solidFill>
                  <a:srgbClr val="FF0000"/>
                </a:solidFill>
                <a:latin typeface="微軟正黑體" panose="020B0604030504040204" pitchFamily="34" charset="-120"/>
                <a:ea typeface="微軟正黑體" panose="020B0604030504040204" pitchFamily="34" charset="-120"/>
              </a:rPr>
              <a:t>從當中感覺到他們的溫和、團結以及良好的態度，讓我了解到他們的教育</a:t>
            </a:r>
            <a:r>
              <a:rPr lang="zh-TW" altLang="en-US" sz="3200" dirty="0">
                <a:solidFill>
                  <a:srgbClr val="FF0000"/>
                </a:solidFill>
                <a:latin typeface="微軟正黑體" panose="020B0604030504040204" pitchFamily="34" charset="-120"/>
                <a:ea typeface="微軟正黑體" panose="020B0604030504040204" pitchFamily="34" charset="-120"/>
              </a:rPr>
              <a:t>。</a:t>
            </a:r>
            <a:r>
              <a:rPr lang="zh-TW" altLang="zh-TW" sz="3200" dirty="0">
                <a:latin typeface="微軟正黑體" panose="020B0604030504040204" pitchFamily="34" charset="-120"/>
                <a:ea typeface="微軟正黑體" panose="020B0604030504040204" pitchFamily="34" charset="-120"/>
              </a:rPr>
              <a:t>跟我們台灣</a:t>
            </a:r>
            <a:r>
              <a:rPr lang="zh-TW" altLang="zh-TW" sz="3200" dirty="0" smtClean="0">
                <a:latin typeface="微軟正黑體" panose="020B0604030504040204" pitchFamily="34" charset="-120"/>
                <a:ea typeface="微軟正黑體" panose="020B0604030504040204" pitchFamily="34" charset="-120"/>
              </a:rPr>
              <a:t>比</a:t>
            </a:r>
            <a:r>
              <a:rPr lang="zh-TW" altLang="en-US" sz="3200" dirty="0" smtClean="0">
                <a:latin typeface="微軟正黑體" panose="020B0604030504040204" pitchFamily="34" charset="-120"/>
                <a:ea typeface="微軟正黑體" panose="020B0604030504040204" pitchFamily="34" charset="-120"/>
              </a:rPr>
              <a:t>較</a:t>
            </a:r>
            <a:r>
              <a:rPr lang="zh-TW" altLang="zh-TW" sz="3200" dirty="0" smtClean="0">
                <a:latin typeface="微軟正黑體" panose="020B0604030504040204" pitchFamily="34" charset="-120"/>
                <a:ea typeface="微軟正黑體" panose="020B0604030504040204" pitchFamily="34" charset="-120"/>
              </a:rPr>
              <a:t>，</a:t>
            </a:r>
            <a:r>
              <a:rPr lang="zh-TW" altLang="zh-TW" sz="3200" dirty="0">
                <a:latin typeface="微軟正黑體" panose="020B0604030504040204" pitchFamily="34" charset="-120"/>
                <a:ea typeface="微軟正黑體" panose="020B0604030504040204" pitchFamily="34" charset="-120"/>
              </a:rPr>
              <a:t>真的很值得</a:t>
            </a:r>
            <a:r>
              <a:rPr lang="zh-TW" altLang="en-US" sz="3200" dirty="0">
                <a:latin typeface="微軟正黑體" panose="020B0604030504040204" pitchFamily="34" charset="-120"/>
                <a:ea typeface="微軟正黑體" panose="020B0604030504040204" pitchFamily="34" charset="-120"/>
              </a:rPr>
              <a:t>去</a:t>
            </a:r>
            <a:r>
              <a:rPr lang="zh-TW" altLang="zh-TW" sz="3200" dirty="0">
                <a:latin typeface="微軟正黑體" panose="020B0604030504040204" pitchFamily="34" charset="-120"/>
                <a:ea typeface="微軟正黑體" panose="020B0604030504040204" pitchFamily="34" charset="-120"/>
              </a:rPr>
              <a:t>檢討</a:t>
            </a:r>
            <a:r>
              <a:rPr lang="zh-TW" altLang="zh-TW" sz="3200" dirty="0"/>
              <a:t>。</a:t>
            </a:r>
            <a:endParaRPr lang="en-US" altLang="zh-TW" sz="3200" dirty="0"/>
          </a:p>
          <a:p>
            <a:endParaRPr lang="zh-TW" altLang="en-US" sz="3200" dirty="0"/>
          </a:p>
        </p:txBody>
      </p:sp>
    </p:spTree>
    <p:extLst>
      <p:ext uri="{BB962C8B-B14F-4D97-AF65-F5344CB8AC3E}">
        <p14:creationId xmlns:p14="http://schemas.microsoft.com/office/powerpoint/2010/main" val="876724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05437" y="2649072"/>
            <a:ext cx="10515600" cy="1250577"/>
          </a:xfrm>
        </p:spPr>
        <p:txBody>
          <a:bodyPr>
            <a:normAutofit lnSpcReduction="10000"/>
          </a:bodyPr>
          <a:lstStyle/>
          <a:p>
            <a:pPr marL="0" indent="0" algn="ctr">
              <a:buNone/>
            </a:pPr>
            <a:r>
              <a:rPr lang="zh-TW" altLang="en-US" sz="4000" dirty="0" smtClean="0">
                <a:latin typeface="微軟正黑體" panose="020B0604030504040204" pitchFamily="34" charset="-120"/>
                <a:ea typeface="微軟正黑體" panose="020B0604030504040204" pitchFamily="34" charset="-120"/>
              </a:rPr>
              <a:t>旅行結束</a:t>
            </a:r>
            <a:r>
              <a:rPr lang="zh-TW" altLang="en-US" sz="4000" dirty="0">
                <a:latin typeface="微軟正黑體" panose="020B0604030504040204" pitchFamily="34" charset="-120"/>
                <a:ea typeface="微軟正黑體" panose="020B0604030504040204" pitchFamily="34" charset="-120"/>
              </a:rPr>
              <a:t>了</a:t>
            </a:r>
            <a:r>
              <a:rPr lang="zh-TW" altLang="en-US" sz="4000" dirty="0" smtClean="0">
                <a:latin typeface="微軟正黑體" panose="020B0604030504040204" pitchFamily="34" charset="-120"/>
                <a:ea typeface="微軟正黑體" panose="020B0604030504040204" pitchFamily="34" charset="-120"/>
              </a:rPr>
              <a:t>，我們滿載而歸，得到許多的收穫。但也有我們需要改進的地方。</a:t>
            </a:r>
            <a:endParaRPr lang="en-US" altLang="zh-TW" sz="4000"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89166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564</TotalTime>
  <Words>994</Words>
  <Application>Microsoft Office PowerPoint</Application>
  <PresentationFormat>自訂</PresentationFormat>
  <Paragraphs>56</Paragraphs>
  <Slides>11</Slides>
  <Notes>0</Notes>
  <HiddenSlides>0</HiddenSlides>
  <MMClips>0</MMClips>
  <ScaleCrop>false</ScaleCrop>
  <HeadingPairs>
    <vt:vector size="4" baseType="variant">
      <vt:variant>
        <vt:lpstr>佈景主題</vt:lpstr>
      </vt:variant>
      <vt:variant>
        <vt:i4>1</vt:i4>
      </vt:variant>
      <vt:variant>
        <vt:lpstr>投影片標題</vt:lpstr>
      </vt:variant>
      <vt:variant>
        <vt:i4>11</vt:i4>
      </vt:variant>
    </vt:vector>
  </HeadingPairs>
  <TitlesOfParts>
    <vt:vector size="12" baseType="lpstr">
      <vt:lpstr>Office 佈景主題</vt:lpstr>
      <vt:lpstr>與一般旅行 之差別</vt:lpstr>
      <vt:lpstr>跟團(旅遊社)V.S. 自由行V.S.教育旅行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國際教育旅行心得分享Q&amp;A</dc:title>
  <dc:creator>C100</dc:creator>
  <cp:lastModifiedBy>蔡姵芸</cp:lastModifiedBy>
  <cp:revision>72</cp:revision>
  <dcterms:created xsi:type="dcterms:W3CDTF">2017-05-09T16:46:56Z</dcterms:created>
  <dcterms:modified xsi:type="dcterms:W3CDTF">2017-06-20T13:15:13Z</dcterms:modified>
</cp:coreProperties>
</file>